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257" r:id="rId5"/>
    <p:sldId id="288" r:id="rId6"/>
    <p:sldId id="266" r:id="rId7"/>
    <p:sldId id="265" r:id="rId8"/>
    <p:sldId id="279" r:id="rId9"/>
    <p:sldId id="278" r:id="rId10"/>
    <p:sldId id="258" r:id="rId11"/>
    <p:sldId id="269" r:id="rId12"/>
    <p:sldId id="270" r:id="rId13"/>
    <p:sldId id="271" r:id="rId14"/>
    <p:sldId id="272" r:id="rId15"/>
    <p:sldId id="274" r:id="rId16"/>
    <p:sldId id="275" r:id="rId17"/>
    <p:sldId id="276" r:id="rId18"/>
    <p:sldId id="277" r:id="rId19"/>
    <p:sldId id="280" r:id="rId20"/>
    <p:sldId id="281" r:id="rId21"/>
    <p:sldId id="284" r:id="rId22"/>
    <p:sldId id="285" r:id="rId23"/>
    <p:sldId id="282" r:id="rId24"/>
    <p:sldId id="283" r:id="rId25"/>
    <p:sldId id="286" r:id="rId26"/>
    <p:sldId id="287" r:id="rId27"/>
    <p:sldId id="267" r:id="rId28"/>
    <p:sldId id="268" r:id="rId29"/>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3" autoAdjust="0"/>
    <p:restoredTop sz="94660"/>
  </p:normalViewPr>
  <p:slideViewPr>
    <p:cSldViewPr>
      <p:cViewPr varScale="1">
        <p:scale>
          <a:sx n="71" d="100"/>
          <a:sy n="71" d="100"/>
        </p:scale>
        <p:origin x="130" y="5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16/05/2024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16/05/2024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a:t>
            </a:fld>
            <a:endParaRPr lang="en-GB" dirty="0"/>
          </a:p>
        </p:txBody>
      </p:sp>
    </p:spTree>
    <p:extLst>
      <p:ext uri="{BB962C8B-B14F-4D97-AF65-F5344CB8AC3E}">
        <p14:creationId xmlns:p14="http://schemas.microsoft.com/office/powerpoint/2010/main" val="3969809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12</a:t>
            </a:fld>
            <a:endParaRPr lang="en-GB" dirty="0"/>
          </a:p>
        </p:txBody>
      </p:sp>
    </p:spTree>
    <p:extLst>
      <p:ext uri="{BB962C8B-B14F-4D97-AF65-F5344CB8AC3E}">
        <p14:creationId xmlns:p14="http://schemas.microsoft.com/office/powerpoint/2010/main" val="2799898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13</a:t>
            </a:fld>
            <a:endParaRPr lang="en-GB" dirty="0"/>
          </a:p>
        </p:txBody>
      </p:sp>
    </p:spTree>
    <p:extLst>
      <p:ext uri="{BB962C8B-B14F-4D97-AF65-F5344CB8AC3E}">
        <p14:creationId xmlns:p14="http://schemas.microsoft.com/office/powerpoint/2010/main" val="3421705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14</a:t>
            </a:fld>
            <a:endParaRPr lang="en-GB" dirty="0"/>
          </a:p>
        </p:txBody>
      </p:sp>
    </p:spTree>
    <p:extLst>
      <p:ext uri="{BB962C8B-B14F-4D97-AF65-F5344CB8AC3E}">
        <p14:creationId xmlns:p14="http://schemas.microsoft.com/office/powerpoint/2010/main" val="1256670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15</a:t>
            </a:fld>
            <a:endParaRPr lang="en-GB" dirty="0"/>
          </a:p>
        </p:txBody>
      </p:sp>
    </p:spTree>
    <p:extLst>
      <p:ext uri="{BB962C8B-B14F-4D97-AF65-F5344CB8AC3E}">
        <p14:creationId xmlns:p14="http://schemas.microsoft.com/office/powerpoint/2010/main" val="3104503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16</a:t>
            </a:fld>
            <a:endParaRPr lang="en-GB" dirty="0"/>
          </a:p>
        </p:txBody>
      </p:sp>
    </p:spTree>
    <p:extLst>
      <p:ext uri="{BB962C8B-B14F-4D97-AF65-F5344CB8AC3E}">
        <p14:creationId xmlns:p14="http://schemas.microsoft.com/office/powerpoint/2010/main" val="126790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17</a:t>
            </a:fld>
            <a:endParaRPr lang="en-GB" dirty="0"/>
          </a:p>
        </p:txBody>
      </p:sp>
    </p:spTree>
    <p:extLst>
      <p:ext uri="{BB962C8B-B14F-4D97-AF65-F5344CB8AC3E}">
        <p14:creationId xmlns:p14="http://schemas.microsoft.com/office/powerpoint/2010/main" val="32811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18</a:t>
            </a:fld>
            <a:endParaRPr lang="en-GB" dirty="0"/>
          </a:p>
        </p:txBody>
      </p:sp>
    </p:spTree>
    <p:extLst>
      <p:ext uri="{BB962C8B-B14F-4D97-AF65-F5344CB8AC3E}">
        <p14:creationId xmlns:p14="http://schemas.microsoft.com/office/powerpoint/2010/main" val="4058597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19</a:t>
            </a:fld>
            <a:endParaRPr lang="en-GB" dirty="0"/>
          </a:p>
        </p:txBody>
      </p:sp>
    </p:spTree>
    <p:extLst>
      <p:ext uri="{BB962C8B-B14F-4D97-AF65-F5344CB8AC3E}">
        <p14:creationId xmlns:p14="http://schemas.microsoft.com/office/powerpoint/2010/main" val="36915491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20</a:t>
            </a:fld>
            <a:endParaRPr lang="en-GB" dirty="0"/>
          </a:p>
        </p:txBody>
      </p:sp>
    </p:spTree>
    <p:extLst>
      <p:ext uri="{BB962C8B-B14F-4D97-AF65-F5344CB8AC3E}">
        <p14:creationId xmlns:p14="http://schemas.microsoft.com/office/powerpoint/2010/main" val="4432871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21</a:t>
            </a:fld>
            <a:endParaRPr lang="en-GB" dirty="0"/>
          </a:p>
        </p:txBody>
      </p:sp>
    </p:spTree>
    <p:extLst>
      <p:ext uri="{BB962C8B-B14F-4D97-AF65-F5344CB8AC3E}">
        <p14:creationId xmlns:p14="http://schemas.microsoft.com/office/powerpoint/2010/main" val="1534207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NOTE: To change images on this slide, select a picture and delete it. Then click the Insert Picture icon in the placeholder to insert your own image.</a:t>
            </a:r>
          </a:p>
        </p:txBody>
      </p:sp>
      <p:sp>
        <p:nvSpPr>
          <p:cNvPr id="4" name="Slide Number Placeholder 3"/>
          <p:cNvSpPr>
            <a:spLocks noGrp="1"/>
          </p:cNvSpPr>
          <p:nvPr>
            <p:ph type="sldNum" sz="quarter" idx="10"/>
          </p:nvPr>
        </p:nvSpPr>
        <p:spPr/>
        <p:txBody>
          <a:bodyPr rtlCol="0"/>
          <a:lstStyle/>
          <a:p>
            <a:pPr rtl="0"/>
            <a:fld id="{5534C2EF-8A97-4DAF-B099-E567883644D6}" type="slidenum">
              <a:rPr lang="en-GB" smtClean="0"/>
              <a:t>3</a:t>
            </a:fld>
            <a:endParaRPr lang="en-GB" dirty="0"/>
          </a:p>
        </p:txBody>
      </p:sp>
    </p:spTree>
    <p:extLst>
      <p:ext uri="{BB962C8B-B14F-4D97-AF65-F5344CB8AC3E}">
        <p14:creationId xmlns:p14="http://schemas.microsoft.com/office/powerpoint/2010/main" val="3727004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22</a:t>
            </a:fld>
            <a:endParaRPr lang="en-GB" dirty="0"/>
          </a:p>
        </p:txBody>
      </p:sp>
    </p:spTree>
    <p:extLst>
      <p:ext uri="{BB962C8B-B14F-4D97-AF65-F5344CB8AC3E}">
        <p14:creationId xmlns:p14="http://schemas.microsoft.com/office/powerpoint/2010/main" val="3907505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23</a:t>
            </a:fld>
            <a:endParaRPr lang="en-GB" dirty="0"/>
          </a:p>
        </p:txBody>
      </p:sp>
    </p:spTree>
    <p:extLst>
      <p:ext uri="{BB962C8B-B14F-4D97-AF65-F5344CB8AC3E}">
        <p14:creationId xmlns:p14="http://schemas.microsoft.com/office/powerpoint/2010/main" val="45504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NOTE: To change images on this slide, select a picture and delete it. Then click the Insert Picture icon in the placeholder to insert your own image.</a:t>
            </a:r>
          </a:p>
        </p:txBody>
      </p:sp>
      <p:sp>
        <p:nvSpPr>
          <p:cNvPr id="4" name="Slide Number Placeholder 3"/>
          <p:cNvSpPr>
            <a:spLocks noGrp="1"/>
          </p:cNvSpPr>
          <p:nvPr>
            <p:ph type="sldNum" sz="quarter" idx="10"/>
          </p:nvPr>
        </p:nvSpPr>
        <p:spPr/>
        <p:txBody>
          <a:bodyPr rtlCol="0"/>
          <a:lstStyle/>
          <a:p>
            <a:pPr rtl="0"/>
            <a:fld id="{5534C2EF-8A97-4DAF-B099-E567883644D6}" type="slidenum">
              <a:rPr lang="en-GB" smtClean="0"/>
              <a:t>24</a:t>
            </a:fld>
            <a:endParaRPr lang="en-GB" dirty="0"/>
          </a:p>
        </p:txBody>
      </p:sp>
    </p:spTree>
    <p:extLst>
      <p:ext uri="{BB962C8B-B14F-4D97-AF65-F5344CB8AC3E}">
        <p14:creationId xmlns:p14="http://schemas.microsoft.com/office/powerpoint/2010/main" val="2235521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NOTE: To change images on this slide, select a picture and delete it. Then click the Insert Picture icon in the placeholder to insert your own image.</a:t>
            </a:r>
          </a:p>
        </p:txBody>
      </p:sp>
      <p:sp>
        <p:nvSpPr>
          <p:cNvPr id="4" name="Slide Number Placeholder 3"/>
          <p:cNvSpPr>
            <a:spLocks noGrp="1"/>
          </p:cNvSpPr>
          <p:nvPr>
            <p:ph type="sldNum" sz="quarter" idx="10"/>
          </p:nvPr>
        </p:nvSpPr>
        <p:spPr/>
        <p:txBody>
          <a:bodyPr rtlCol="0"/>
          <a:lstStyle/>
          <a:p>
            <a:pPr rtl="0"/>
            <a:fld id="{5534C2EF-8A97-4DAF-B099-E567883644D6}" type="slidenum">
              <a:rPr lang="en-GB" smtClean="0"/>
              <a:t>25</a:t>
            </a:fld>
            <a:endParaRPr lang="en-GB" dirty="0"/>
          </a:p>
        </p:txBody>
      </p:sp>
    </p:spTree>
    <p:extLst>
      <p:ext uri="{BB962C8B-B14F-4D97-AF65-F5344CB8AC3E}">
        <p14:creationId xmlns:p14="http://schemas.microsoft.com/office/powerpoint/2010/main" val="553265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GB" dirty="0"/>
              <a:t>NOTE: To change images on this slide, select a picture and delete it. Then click the Insert Picture icon in the placeholder to insert your own image.</a:t>
            </a:r>
          </a:p>
        </p:txBody>
      </p:sp>
      <p:sp>
        <p:nvSpPr>
          <p:cNvPr id="4" name="Slide Number Placeholder 3"/>
          <p:cNvSpPr>
            <a:spLocks noGrp="1"/>
          </p:cNvSpPr>
          <p:nvPr>
            <p:ph type="sldNum" sz="quarter" idx="10"/>
          </p:nvPr>
        </p:nvSpPr>
        <p:spPr/>
        <p:txBody>
          <a:bodyPr rtlCol="0"/>
          <a:lstStyle/>
          <a:p>
            <a:pPr rtl="0"/>
            <a:fld id="{5534C2EF-8A97-4DAF-B099-E567883644D6}" type="slidenum">
              <a:rPr lang="en-GB" smtClean="0"/>
              <a:t>4</a:t>
            </a:fld>
            <a:endParaRPr lang="en-GB" dirty="0"/>
          </a:p>
        </p:txBody>
      </p:sp>
    </p:spTree>
    <p:extLst>
      <p:ext uri="{BB962C8B-B14F-4D97-AF65-F5344CB8AC3E}">
        <p14:creationId xmlns:p14="http://schemas.microsoft.com/office/powerpoint/2010/main" val="3886014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6</a:t>
            </a:fld>
            <a:endParaRPr lang="en-GB" dirty="0"/>
          </a:p>
        </p:txBody>
      </p:sp>
    </p:spTree>
    <p:extLst>
      <p:ext uri="{BB962C8B-B14F-4D97-AF65-F5344CB8AC3E}">
        <p14:creationId xmlns:p14="http://schemas.microsoft.com/office/powerpoint/2010/main" val="351741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7</a:t>
            </a:fld>
            <a:endParaRPr lang="en-GB" dirty="0"/>
          </a:p>
        </p:txBody>
      </p:sp>
    </p:spTree>
    <p:extLst>
      <p:ext uri="{BB962C8B-B14F-4D97-AF65-F5344CB8AC3E}">
        <p14:creationId xmlns:p14="http://schemas.microsoft.com/office/powerpoint/2010/main" val="1436815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8</a:t>
            </a:fld>
            <a:endParaRPr lang="en-GB" dirty="0"/>
          </a:p>
        </p:txBody>
      </p:sp>
    </p:spTree>
    <p:extLst>
      <p:ext uri="{BB962C8B-B14F-4D97-AF65-F5344CB8AC3E}">
        <p14:creationId xmlns:p14="http://schemas.microsoft.com/office/powerpoint/2010/main" val="3240036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9</a:t>
            </a:fld>
            <a:endParaRPr lang="en-GB" dirty="0"/>
          </a:p>
        </p:txBody>
      </p:sp>
    </p:spTree>
    <p:extLst>
      <p:ext uri="{BB962C8B-B14F-4D97-AF65-F5344CB8AC3E}">
        <p14:creationId xmlns:p14="http://schemas.microsoft.com/office/powerpoint/2010/main" val="28812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10</a:t>
            </a:fld>
            <a:endParaRPr lang="en-GB" dirty="0"/>
          </a:p>
        </p:txBody>
      </p:sp>
    </p:spTree>
    <p:extLst>
      <p:ext uri="{BB962C8B-B14F-4D97-AF65-F5344CB8AC3E}">
        <p14:creationId xmlns:p14="http://schemas.microsoft.com/office/powerpoint/2010/main" val="2162240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rtl="0"/>
            <a:fld id="{5534C2EF-8A97-4DAF-B099-E567883644D6}" type="slidenum">
              <a:rPr lang="en-GB" smtClean="0"/>
              <a:t>11</a:t>
            </a:fld>
            <a:endParaRPr lang="en-GB" dirty="0"/>
          </a:p>
        </p:txBody>
      </p:sp>
    </p:spTree>
    <p:extLst>
      <p:ext uri="{BB962C8B-B14F-4D97-AF65-F5344CB8AC3E}">
        <p14:creationId xmlns:p14="http://schemas.microsoft.com/office/powerpoint/2010/main" val="3791991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791200"/>
            <a:ext cx="8115419" cy="701674"/>
          </a:xfrm>
        </p:spPr>
        <p:txBody>
          <a:bodyPr vert="horz" lIns="91440" tIns="45720" rIns="91440" bIns="45720" rtlCol="0" anchor="b">
            <a:normAutofit/>
          </a:bodyPr>
          <a:lstStyle>
            <a:lvl1pPr>
              <a:defRPr lang="en-US" sz="2400">
                <a:solidFill>
                  <a:schemeClr val="accent1"/>
                </a:solidFill>
              </a:defRPr>
            </a:lvl1pPr>
          </a:lstStyle>
          <a:p>
            <a:pPr lvl="0" rtl="0"/>
            <a:r>
              <a:rPr lang="en-US" noProof="0"/>
              <a:t>Click to edit Master title style</a:t>
            </a:r>
            <a:endParaRPr lang="en-GB" noProof="0" dirty="0"/>
          </a:p>
        </p:txBody>
      </p:sp>
      <p:sp>
        <p:nvSpPr>
          <p:cNvPr id="7" name="Freeform 5"/>
          <p:cNvSpPr>
            <a:spLocks/>
          </p:cNvSpPr>
          <p:nvPr/>
        </p:nvSpPr>
        <p:spPr bwMode="gray">
          <a:xfrm>
            <a:off x="762000"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2435"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181600"/>
            <a:ext cx="3566160" cy="493776"/>
          </a:xfrm>
        </p:spPr>
        <p:txBody>
          <a:bodyPr rtlCol="0">
            <a:normAutofit/>
          </a:bodyPr>
          <a:lstStyle>
            <a:lvl1pPr marL="0" indent="0">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
        <p:nvSpPr>
          <p:cNvPr id="18" name="Freeform 5"/>
          <p:cNvSpPr>
            <a:spLocks/>
          </p:cNvSpPr>
          <p:nvPr/>
        </p:nvSpPr>
        <p:spPr bwMode="gray">
          <a:xfrm>
            <a:off x="5300133" y="933449"/>
            <a:ext cx="41148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5530568" y="1113022"/>
            <a:ext cx="3638453"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20" name="Text Placeholder 16"/>
          <p:cNvSpPr>
            <a:spLocks noGrp="1"/>
          </p:cNvSpPr>
          <p:nvPr>
            <p:ph type="body" sz="quarter" idx="16"/>
          </p:nvPr>
        </p:nvSpPr>
        <p:spPr>
          <a:xfrm>
            <a:off x="5566714" y="5181600"/>
            <a:ext cx="3566160" cy="493776"/>
          </a:xfrm>
        </p:spPr>
        <p:txBody>
          <a:bodyPr rtlCol="0">
            <a:normAutofit/>
          </a:bodyPr>
          <a:lstStyle>
            <a:lvl1pPr marL="0" indent="0">
              <a:buNone/>
              <a:defRPr sz="18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2" name="Title 1"/>
          <p:cNvSpPr>
            <a:spLocks noGrp="1"/>
          </p:cNvSpPr>
          <p:nvPr>
            <p:ph type="title"/>
          </p:nvPr>
        </p:nvSpPr>
        <p:spPr>
          <a:xfrm>
            <a:off x="9677400" y="365126"/>
            <a:ext cx="2133600" cy="1539874"/>
          </a:xfrm>
        </p:spPr>
        <p:txBody>
          <a:bodyPr vert="horz" lIns="91440" tIns="45720" rIns="91440" bIns="45720" rtlCol="0" anchor="b">
            <a:normAutofit/>
          </a:bodyPr>
          <a:lstStyle>
            <a:lvl1pPr>
              <a:defRPr lang="en-US" sz="2400">
                <a:solidFill>
                  <a:schemeClr val="accent1"/>
                </a:solidFill>
              </a:defRPr>
            </a:lvl1pPr>
          </a:lstStyle>
          <a:p>
            <a:pPr lvl="0" rtl="0"/>
            <a:r>
              <a:rPr lang="en-US" noProof="0"/>
              <a:t>Click to edit Master title style</a:t>
            </a:r>
            <a:endParaRPr lang="en-GB" noProof="0" dirty="0"/>
          </a:p>
        </p:txBody>
      </p:sp>
      <p:sp>
        <p:nvSpPr>
          <p:cNvPr id="8" name="Freeform 5"/>
          <p:cNvSpPr>
            <a:spLocks/>
          </p:cNvSpPr>
          <p:nvPr/>
        </p:nvSpPr>
        <p:spPr bwMode="gray">
          <a:xfrm>
            <a:off x="4182533" y="265044"/>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9" name="Picture Placeholder 8" descr="An empty placeholder to add an image. Click on the placeholder and select the image that you wish to add"/>
          <p:cNvSpPr>
            <a:spLocks noGrp="1"/>
          </p:cNvSpPr>
          <p:nvPr>
            <p:ph type="pic" sz="quarter" idx="13"/>
          </p:nvPr>
        </p:nvSpPr>
        <p:spPr>
          <a:xfrm>
            <a:off x="4424435" y="436315"/>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0" name="Freeform 5"/>
          <p:cNvSpPr>
            <a:spLocks/>
          </p:cNvSpPr>
          <p:nvPr/>
        </p:nvSpPr>
        <p:spPr bwMode="gray">
          <a:xfrm>
            <a:off x="816188" y="384723"/>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1" name="Picture Placeholder 10" descr="An empty placeholder to add an image. Click on the placeholder and select the image that you wish to add"/>
          <p:cNvSpPr>
            <a:spLocks noGrp="1"/>
          </p:cNvSpPr>
          <p:nvPr>
            <p:ph type="pic" sz="quarter" idx="15"/>
          </p:nvPr>
        </p:nvSpPr>
        <p:spPr>
          <a:xfrm>
            <a:off x="1013022" y="538232"/>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816188" y="2478361"/>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1013022" y="2631870"/>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4" name="Freeform 5"/>
          <p:cNvSpPr>
            <a:spLocks/>
          </p:cNvSpPr>
          <p:nvPr/>
        </p:nvSpPr>
        <p:spPr bwMode="gray">
          <a:xfrm>
            <a:off x="816188" y="4571999"/>
            <a:ext cx="3146212" cy="1894677"/>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7"/>
          </p:nvPr>
        </p:nvSpPr>
        <p:spPr>
          <a:xfrm>
            <a:off x="1013022" y="4725508"/>
            <a:ext cx="2752545" cy="1587658"/>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20" name="Freeform 5"/>
          <p:cNvSpPr>
            <a:spLocks/>
          </p:cNvSpPr>
          <p:nvPr/>
        </p:nvSpPr>
        <p:spPr bwMode="gray">
          <a:xfrm>
            <a:off x="4182533" y="3448511"/>
            <a:ext cx="5232399" cy="3020023"/>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1" name="Picture Placeholder 20" descr="An empty placeholder to add an image. Click on the placeholder and select the image that you wish to add"/>
          <p:cNvSpPr>
            <a:spLocks noGrp="1"/>
          </p:cNvSpPr>
          <p:nvPr>
            <p:ph type="pic" sz="quarter" idx="18"/>
          </p:nvPr>
        </p:nvSpPr>
        <p:spPr>
          <a:xfrm>
            <a:off x="4424435" y="3619782"/>
            <a:ext cx="4748594" cy="2677481"/>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16/05/2024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16/05/2024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16/05/2024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2" name="Title 1"/>
          <p:cNvSpPr>
            <a:spLocks noGrp="1"/>
          </p:cNvSpPr>
          <p:nvPr>
            <p:ph type="title"/>
          </p:nvPr>
        </p:nvSpPr>
        <p:spPr>
          <a:xfrm>
            <a:off x="3352800" y="533400"/>
            <a:ext cx="7315200" cy="1828800"/>
          </a:xfrm>
        </p:spPr>
        <p:txBody>
          <a:bodyPr rtlCol="0" anchor="b">
            <a:normAutofit/>
          </a:bodyPr>
          <a:lstStyle>
            <a:lvl1pPr>
              <a:defRPr sz="4400"/>
            </a:lvl1p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3352800" y="2438400"/>
            <a:ext cx="5486400" cy="914400"/>
          </a:xfrm>
        </p:spPr>
        <p:txBody>
          <a:bodyPr rtlCol="0">
            <a:normAutofit/>
          </a:bodyPr>
          <a:lstStyle>
            <a:lvl1pPr marL="0" indent="0">
              <a:spcBef>
                <a:spcPts val="1200"/>
              </a:spcBef>
              <a:buNone/>
              <a:defRPr sz="2400">
                <a:solidFill>
                  <a:schemeClr val="tx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Content Placeholder 2"/>
          <p:cNvSpPr>
            <a:spLocks noGrp="1"/>
          </p:cNvSpPr>
          <p:nvPr>
            <p:ph sz="half" idx="1"/>
          </p:nvPr>
        </p:nvSpPr>
        <p:spPr>
          <a:xfrm>
            <a:off x="1524000" y="1825625"/>
            <a:ext cx="438912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Content Placeholder 3"/>
          <p:cNvSpPr>
            <a:spLocks noGrp="1"/>
          </p:cNvSpPr>
          <p:nvPr>
            <p:ph sz="half" idx="2"/>
          </p:nvPr>
        </p:nvSpPr>
        <p:spPr>
          <a:xfrm>
            <a:off x="6278880" y="1825625"/>
            <a:ext cx="438912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16/05/2024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16/05/2024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16/05/2024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16/05/2024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16/05/2024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16/05/2024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6"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16/05/2024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2" r:id="rId11"/>
    <p:sldLayoutId id="2147483661" r:id="rId12"/>
    <p:sldLayoutId id="2147483658" r:id="rId13"/>
    <p:sldLayoutId id="214748365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hyperlink" Target="https://www.weforum.org/agenda/2022/01/artificial-intelligence-children-technology/"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rtlCol="0"/>
          <a:lstStyle/>
          <a:p>
            <a:pPr rtl="0"/>
            <a:r>
              <a:rPr lang="en-GB" dirty="0"/>
              <a:t>AI for Kids</a:t>
            </a:r>
          </a:p>
        </p:txBody>
      </p:sp>
      <p:sp>
        <p:nvSpPr>
          <p:cNvPr id="3" name="Subtitle 2"/>
          <p:cNvSpPr>
            <a:spLocks noGrp="1"/>
          </p:cNvSpPr>
          <p:nvPr>
            <p:ph type="subTitle" idx="1"/>
          </p:nvPr>
        </p:nvSpPr>
        <p:spPr/>
        <p:txBody>
          <a:bodyPr rtlCol="0"/>
          <a:lstStyle/>
          <a:p>
            <a:pPr rtl="0"/>
            <a:r>
              <a:rPr lang="en-GB" dirty="0"/>
              <a:t>Manal Helal</a:t>
            </a:r>
          </a:p>
        </p:txBody>
      </p:sp>
    </p:spTree>
    <p:extLst>
      <p:ext uri="{BB962C8B-B14F-4D97-AF65-F5344CB8AC3E}">
        <p14:creationId xmlns:p14="http://schemas.microsoft.com/office/powerpoint/2010/main" val="279804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7F42D76-CD97-E8B1-251B-E218DC378876}"/>
              </a:ext>
            </a:extLst>
          </p:cNvPr>
          <p:cNvPicPr>
            <a:picLocks/>
          </p:cNvPicPr>
          <p:nvPr/>
        </p:nvPicPr>
        <p:blipFill>
          <a:blip r:embed="rId3"/>
          <a:stretch>
            <a:fillRect/>
          </a:stretch>
        </p:blipFill>
        <p:spPr>
          <a:xfrm>
            <a:off x="1440000" y="1440000"/>
            <a:ext cx="8640000" cy="3600000"/>
          </a:xfrm>
          <a:prstGeom prst="rect">
            <a:avLst/>
          </a:prstGeom>
        </p:spPr>
      </p:pic>
      <p:sp>
        <p:nvSpPr>
          <p:cNvPr id="12" name="Title 1">
            <a:extLst>
              <a:ext uri="{FF2B5EF4-FFF2-40B4-BE49-F238E27FC236}">
                <a16:creationId xmlns:a16="http://schemas.microsoft.com/office/drawing/2014/main" id="{A4195BE6-A735-FB73-C548-BDF463DDB0F7}"/>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The answer from one neuron is sent to another neuron or more</a:t>
            </a:r>
          </a:p>
        </p:txBody>
      </p:sp>
    </p:spTree>
    <p:extLst>
      <p:ext uri="{BB962C8B-B14F-4D97-AF65-F5344CB8AC3E}">
        <p14:creationId xmlns:p14="http://schemas.microsoft.com/office/powerpoint/2010/main" val="145773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A8511F-A234-02C2-7B99-029FF8110017}"/>
              </a:ext>
            </a:extLst>
          </p:cNvPr>
          <p:cNvPicPr>
            <a:picLocks/>
          </p:cNvPicPr>
          <p:nvPr/>
        </p:nvPicPr>
        <p:blipFill>
          <a:blip r:embed="rId3"/>
          <a:stretch>
            <a:fillRect/>
          </a:stretch>
        </p:blipFill>
        <p:spPr>
          <a:xfrm>
            <a:off x="1440000" y="1440000"/>
            <a:ext cx="8640000" cy="3600000"/>
          </a:xfrm>
          <a:prstGeom prst="rect">
            <a:avLst/>
          </a:prstGeom>
        </p:spPr>
      </p:pic>
      <p:sp>
        <p:nvSpPr>
          <p:cNvPr id="9" name="Title 1">
            <a:extLst>
              <a:ext uri="{FF2B5EF4-FFF2-40B4-BE49-F238E27FC236}">
                <a16:creationId xmlns:a16="http://schemas.microsoft.com/office/drawing/2014/main" id="{A85075D5-2C42-B33F-5663-8F6483C7DE2C}"/>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Many neurons talk to many neurons in your body to see, move, talk, learn and everything </a:t>
            </a:r>
          </a:p>
        </p:txBody>
      </p:sp>
    </p:spTree>
    <p:extLst>
      <p:ext uri="{BB962C8B-B14F-4D97-AF65-F5344CB8AC3E}">
        <p14:creationId xmlns:p14="http://schemas.microsoft.com/office/powerpoint/2010/main" val="3093572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051C60-0CAA-9E14-F180-D56F7646DB6B}"/>
              </a:ext>
            </a:extLst>
          </p:cNvPr>
          <p:cNvPicPr>
            <a:picLocks/>
          </p:cNvPicPr>
          <p:nvPr/>
        </p:nvPicPr>
        <p:blipFill>
          <a:blip r:embed="rId3"/>
          <a:stretch>
            <a:fillRect/>
          </a:stretch>
        </p:blipFill>
        <p:spPr>
          <a:xfrm>
            <a:off x="1440000" y="1440000"/>
            <a:ext cx="8640000" cy="3600000"/>
          </a:xfrm>
          <a:prstGeom prst="rect">
            <a:avLst/>
          </a:prstGeom>
        </p:spPr>
      </p:pic>
      <p:sp>
        <p:nvSpPr>
          <p:cNvPr id="10" name="Title 1">
            <a:extLst>
              <a:ext uri="{FF2B5EF4-FFF2-40B4-BE49-F238E27FC236}">
                <a16:creationId xmlns:a16="http://schemas.microsoft.com/office/drawing/2014/main" id="{B65CEBC2-AFE9-31B2-8DD1-C5E12B6B06F3}"/>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You know lots of things; when you see a red 5-arm star, your brain decides that it is a red 5-arm star, not the yellow, and not the 8-arms or other labels that you know. </a:t>
            </a:r>
          </a:p>
        </p:txBody>
      </p:sp>
    </p:spTree>
    <p:extLst>
      <p:ext uri="{BB962C8B-B14F-4D97-AF65-F5344CB8AC3E}">
        <p14:creationId xmlns:p14="http://schemas.microsoft.com/office/powerpoint/2010/main" val="3032947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CAE62D-E7BC-7547-0FE8-6EBF931C8551}"/>
              </a:ext>
            </a:extLst>
          </p:cNvPr>
          <p:cNvPicPr>
            <a:picLocks/>
          </p:cNvPicPr>
          <p:nvPr/>
        </p:nvPicPr>
        <p:blipFill>
          <a:blip r:embed="rId3"/>
          <a:stretch>
            <a:fillRect/>
          </a:stretch>
        </p:blipFill>
        <p:spPr>
          <a:xfrm>
            <a:off x="1440000" y="1440000"/>
            <a:ext cx="8640000" cy="3600000"/>
          </a:xfrm>
          <a:prstGeom prst="rect">
            <a:avLst/>
          </a:prstGeom>
        </p:spPr>
      </p:pic>
      <p:sp>
        <p:nvSpPr>
          <p:cNvPr id="8" name="Title 1">
            <a:extLst>
              <a:ext uri="{FF2B5EF4-FFF2-40B4-BE49-F238E27FC236}">
                <a16:creationId xmlns:a16="http://schemas.microsoft.com/office/drawing/2014/main" id="{D1FC0388-F90B-277C-B239-CD210F0F5B8D}"/>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Every connected neuron from your eye to your brain shares its decision/output to other many hidden neurons until you say/output the label of the scene you saw. </a:t>
            </a:r>
          </a:p>
        </p:txBody>
      </p:sp>
    </p:spTree>
    <p:extLst>
      <p:ext uri="{BB962C8B-B14F-4D97-AF65-F5344CB8AC3E}">
        <p14:creationId xmlns:p14="http://schemas.microsoft.com/office/powerpoint/2010/main" val="150235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77347D-692B-1384-7E03-3E7960297385}"/>
              </a:ext>
            </a:extLst>
          </p:cNvPr>
          <p:cNvPicPr>
            <a:picLocks/>
          </p:cNvPicPr>
          <p:nvPr/>
        </p:nvPicPr>
        <p:blipFill>
          <a:blip r:embed="rId3"/>
          <a:stretch>
            <a:fillRect/>
          </a:stretch>
        </p:blipFill>
        <p:spPr>
          <a:xfrm>
            <a:off x="1440000" y="1440000"/>
            <a:ext cx="8640000" cy="3600000"/>
          </a:xfrm>
          <a:prstGeom prst="rect">
            <a:avLst/>
          </a:prstGeom>
        </p:spPr>
      </p:pic>
      <p:sp>
        <p:nvSpPr>
          <p:cNvPr id="9" name="Title 1">
            <a:extLst>
              <a:ext uri="{FF2B5EF4-FFF2-40B4-BE49-F238E27FC236}">
                <a16:creationId xmlns:a16="http://schemas.microsoft.com/office/drawing/2014/main" id="{D60A4B10-F016-5DA0-AD4D-3EA89E318691}"/>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Babies are born not knowing the names/labels of things around them. They are trained by parents, then teachers the name of everything (training dataset) to keep in their memory and identify them when they see it again.</a:t>
            </a:r>
          </a:p>
        </p:txBody>
      </p:sp>
    </p:spTree>
    <p:extLst>
      <p:ext uri="{BB962C8B-B14F-4D97-AF65-F5344CB8AC3E}">
        <p14:creationId xmlns:p14="http://schemas.microsoft.com/office/powerpoint/2010/main" val="27103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A9E570-85E8-98E0-F8FA-F915E3E36DE0}"/>
              </a:ext>
            </a:extLst>
          </p:cNvPr>
          <p:cNvPicPr>
            <a:picLocks/>
          </p:cNvPicPr>
          <p:nvPr/>
        </p:nvPicPr>
        <p:blipFill>
          <a:blip r:embed="rId3"/>
          <a:stretch>
            <a:fillRect/>
          </a:stretch>
        </p:blipFill>
        <p:spPr>
          <a:xfrm>
            <a:off x="1440000" y="1440000"/>
            <a:ext cx="8640000" cy="3600000"/>
          </a:xfrm>
          <a:prstGeom prst="rect">
            <a:avLst/>
          </a:prstGeom>
        </p:spPr>
      </p:pic>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Computers learn like you learn, by building massive large networks of neurons.</a:t>
            </a:r>
          </a:p>
        </p:txBody>
      </p:sp>
    </p:spTree>
    <p:extLst>
      <p:ext uri="{BB962C8B-B14F-4D97-AF65-F5344CB8AC3E}">
        <p14:creationId xmlns:p14="http://schemas.microsoft.com/office/powerpoint/2010/main" val="39785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60A4B10-F016-5DA0-AD4D-3EA89E318691}"/>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From 2013: Artificial Neural Networks (ANN) now remember people's faces and label them with their names, and many animals and objects around us.</a:t>
            </a:r>
          </a:p>
        </p:txBody>
      </p:sp>
      <p:pic>
        <p:nvPicPr>
          <p:cNvPr id="2" name="Google Shape;97;p19">
            <a:extLst>
              <a:ext uri="{FF2B5EF4-FFF2-40B4-BE49-F238E27FC236}">
                <a16:creationId xmlns:a16="http://schemas.microsoft.com/office/drawing/2014/main" id="{AA0C7B1D-2672-C37E-6AEE-CCD57955A335}"/>
              </a:ext>
            </a:extLst>
          </p:cNvPr>
          <p:cNvPicPr preferRelativeResize="0"/>
          <p:nvPr/>
        </p:nvPicPr>
        <p:blipFill>
          <a:blip r:embed="rId3">
            <a:alphaModFix/>
          </a:blip>
          <a:stretch>
            <a:fillRect/>
          </a:stretch>
        </p:blipFill>
        <p:spPr>
          <a:xfrm>
            <a:off x="4636914" y="1340688"/>
            <a:ext cx="4974725" cy="4838697"/>
          </a:xfrm>
          <a:prstGeom prst="rect">
            <a:avLst/>
          </a:prstGeom>
          <a:noFill/>
          <a:ln>
            <a:noFill/>
          </a:ln>
        </p:spPr>
      </p:pic>
      <p:sp>
        <p:nvSpPr>
          <p:cNvPr id="3" name="Google Shape;99;p19">
            <a:extLst>
              <a:ext uri="{FF2B5EF4-FFF2-40B4-BE49-F238E27FC236}">
                <a16:creationId xmlns:a16="http://schemas.microsoft.com/office/drawing/2014/main" id="{74ED0B34-BA75-3158-55ED-CC4A6D1F726E}"/>
              </a:ext>
            </a:extLst>
          </p:cNvPr>
          <p:cNvSpPr txBox="1"/>
          <p:nvPr/>
        </p:nvSpPr>
        <p:spPr>
          <a:xfrm>
            <a:off x="4669706" y="6237312"/>
            <a:ext cx="3538800" cy="42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700" dirty="0">
                <a:latin typeface="Roboto Mono"/>
                <a:ea typeface="Roboto Mono"/>
                <a:cs typeface="Roboto Mono"/>
                <a:sym typeface="Roboto Mono"/>
              </a:rPr>
              <a:t>Image credit: https://www.eecs.yorku.ca/~kosta/Courses/EECS6322/</a:t>
            </a:r>
            <a:endParaRPr sz="700" dirty="0">
              <a:latin typeface="Roboto Mono"/>
              <a:ea typeface="Roboto Mono"/>
              <a:cs typeface="Roboto Mono"/>
              <a:sym typeface="Roboto Mono"/>
            </a:endParaRPr>
          </a:p>
        </p:txBody>
      </p:sp>
    </p:spTree>
    <p:extLst>
      <p:ext uri="{BB962C8B-B14F-4D97-AF65-F5344CB8AC3E}">
        <p14:creationId xmlns:p14="http://schemas.microsoft.com/office/powerpoint/2010/main" val="242804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513896"/>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Computers are now trained on so many human faces that they can generate new faces that do not exist around us.</a:t>
            </a:r>
          </a:p>
        </p:txBody>
      </p:sp>
      <p:pic>
        <p:nvPicPr>
          <p:cNvPr id="5" name="Picture 4" descr="A robot with a group of kids in a classroom&#10;&#10;Description automatically generated">
            <a:extLst>
              <a:ext uri="{FF2B5EF4-FFF2-40B4-BE49-F238E27FC236}">
                <a16:creationId xmlns:a16="http://schemas.microsoft.com/office/drawing/2014/main" id="{A1361B44-35A3-BF05-9AEB-DED2C9C881FF}"/>
              </a:ext>
            </a:extLst>
          </p:cNvPr>
          <p:cNvPicPr>
            <a:picLocks noChangeAspect="1"/>
          </p:cNvPicPr>
          <p:nvPr/>
        </p:nvPicPr>
        <p:blipFill>
          <a:blip r:embed="rId3"/>
          <a:stretch>
            <a:fillRect/>
          </a:stretch>
        </p:blipFill>
        <p:spPr>
          <a:xfrm>
            <a:off x="3287688" y="1233896"/>
            <a:ext cx="4557889" cy="4557889"/>
          </a:xfrm>
          <a:prstGeom prst="rect">
            <a:avLst/>
          </a:prstGeom>
        </p:spPr>
      </p:pic>
    </p:spTree>
    <p:extLst>
      <p:ext uri="{BB962C8B-B14F-4D97-AF65-F5344CB8AC3E}">
        <p14:creationId xmlns:p14="http://schemas.microsoft.com/office/powerpoint/2010/main" val="53020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60A4B10-F016-5DA0-AD4D-3EA89E318691}"/>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In 2016, computers learned how to play games and won against the Human World Champion and continue to do better in many games and tasks.</a:t>
            </a:r>
          </a:p>
        </p:txBody>
      </p:sp>
      <p:pic>
        <p:nvPicPr>
          <p:cNvPr id="2" name="Google Shape;111;p21">
            <a:extLst>
              <a:ext uri="{FF2B5EF4-FFF2-40B4-BE49-F238E27FC236}">
                <a16:creationId xmlns:a16="http://schemas.microsoft.com/office/drawing/2014/main" id="{0B7A4607-07C0-8637-6DD9-B6B076BED86B}"/>
              </a:ext>
            </a:extLst>
          </p:cNvPr>
          <p:cNvPicPr preferRelativeResize="0"/>
          <p:nvPr/>
        </p:nvPicPr>
        <p:blipFill>
          <a:blip r:embed="rId3">
            <a:alphaModFix/>
          </a:blip>
          <a:stretch>
            <a:fillRect/>
          </a:stretch>
        </p:blipFill>
        <p:spPr>
          <a:xfrm>
            <a:off x="3431704" y="1556792"/>
            <a:ext cx="6447406" cy="4838703"/>
          </a:xfrm>
          <a:prstGeom prst="rect">
            <a:avLst/>
          </a:prstGeom>
          <a:noFill/>
          <a:ln>
            <a:noFill/>
          </a:ln>
        </p:spPr>
      </p:pic>
      <p:sp>
        <p:nvSpPr>
          <p:cNvPr id="3" name="Google Shape;113;p21">
            <a:extLst>
              <a:ext uri="{FF2B5EF4-FFF2-40B4-BE49-F238E27FC236}">
                <a16:creationId xmlns:a16="http://schemas.microsoft.com/office/drawing/2014/main" id="{D1BDEC70-25D0-8477-9722-C67F57A0C526}"/>
              </a:ext>
            </a:extLst>
          </p:cNvPr>
          <p:cNvSpPr txBox="1"/>
          <p:nvPr/>
        </p:nvSpPr>
        <p:spPr>
          <a:xfrm>
            <a:off x="2927648" y="6402576"/>
            <a:ext cx="3538800" cy="42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 sz="700" dirty="0">
                <a:latin typeface="Roboto Mono"/>
                <a:ea typeface="Roboto Mono"/>
                <a:cs typeface="Roboto Mono"/>
                <a:sym typeface="Roboto Mono"/>
              </a:rPr>
              <a:t>Image credit: https://www.eecs.yorku.ca/~kosta/Courses/EECS6322/</a:t>
            </a:r>
            <a:endParaRPr sz="700" dirty="0">
              <a:latin typeface="Roboto Mono"/>
              <a:ea typeface="Roboto Mono"/>
              <a:cs typeface="Roboto Mono"/>
              <a:sym typeface="Roboto Mono"/>
            </a:endParaRPr>
          </a:p>
        </p:txBody>
      </p:sp>
    </p:spTree>
    <p:extLst>
      <p:ext uri="{BB962C8B-B14F-4D97-AF65-F5344CB8AC3E}">
        <p14:creationId xmlns:p14="http://schemas.microsoft.com/office/powerpoint/2010/main" val="346133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People can wear devices to see and remember things for them and, similarly, to hear from the different devices that decide the labels and decisions for them.</a:t>
            </a:r>
          </a:p>
        </p:txBody>
      </p:sp>
      <p:pic>
        <p:nvPicPr>
          <p:cNvPr id="2" name="Picture 1" descr="A black virtual reality headset&#10;&#10;Description automatically generated">
            <a:extLst>
              <a:ext uri="{FF2B5EF4-FFF2-40B4-BE49-F238E27FC236}">
                <a16:creationId xmlns:a16="http://schemas.microsoft.com/office/drawing/2014/main" id="{DD4EBA8D-43EC-D976-972E-CA9ACEA19237}"/>
              </a:ext>
            </a:extLst>
          </p:cNvPr>
          <p:cNvPicPr>
            <a:picLocks noChangeAspect="1"/>
          </p:cNvPicPr>
          <p:nvPr/>
        </p:nvPicPr>
        <p:blipFill>
          <a:blip r:embed="rId3"/>
          <a:stretch>
            <a:fillRect/>
          </a:stretch>
        </p:blipFill>
        <p:spPr>
          <a:xfrm>
            <a:off x="3719736" y="1196752"/>
            <a:ext cx="5517232" cy="5517232"/>
          </a:xfrm>
          <a:prstGeom prst="rect">
            <a:avLst/>
          </a:prstGeom>
        </p:spPr>
      </p:pic>
    </p:spTree>
    <p:extLst>
      <p:ext uri="{BB962C8B-B14F-4D97-AF65-F5344CB8AC3E}">
        <p14:creationId xmlns:p14="http://schemas.microsoft.com/office/powerpoint/2010/main" val="96502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5DEB87-99C1-697C-26A9-D169D845FBDE}"/>
              </a:ext>
            </a:extLst>
          </p:cNvPr>
          <p:cNvSpPr>
            <a:spLocks noGrp="1"/>
          </p:cNvSpPr>
          <p:nvPr>
            <p:ph type="title"/>
          </p:nvPr>
        </p:nvSpPr>
        <p:spPr/>
        <p:txBody>
          <a:bodyPr/>
          <a:lstStyle/>
          <a:p>
            <a:r>
              <a:rPr lang="en-GB" dirty="0"/>
              <a:t>Outline</a:t>
            </a:r>
          </a:p>
        </p:txBody>
      </p:sp>
      <p:sp>
        <p:nvSpPr>
          <p:cNvPr id="5" name="Content Placeholder 4">
            <a:extLst>
              <a:ext uri="{FF2B5EF4-FFF2-40B4-BE49-F238E27FC236}">
                <a16:creationId xmlns:a16="http://schemas.microsoft.com/office/drawing/2014/main" id="{E3E6BD4C-54C3-6D07-42D2-AC08F726CFA0}"/>
              </a:ext>
            </a:extLst>
          </p:cNvPr>
          <p:cNvSpPr>
            <a:spLocks noGrp="1"/>
          </p:cNvSpPr>
          <p:nvPr>
            <p:ph idx="1"/>
          </p:nvPr>
        </p:nvSpPr>
        <p:spPr/>
        <p:txBody>
          <a:bodyPr/>
          <a:lstStyle/>
          <a:p>
            <a:r>
              <a:rPr lang="en-GB" dirty="0"/>
              <a:t>Give Students a pre-questionnaire about their dream jobs, their perception of the current state of AI, and their past experiences with it.</a:t>
            </a:r>
          </a:p>
          <a:p>
            <a:r>
              <a:rPr lang="en-GB" dirty="0"/>
              <a:t>Then Give them free time to experiment with Generative AI models, particularly in object detection, free chat in text and voice, and free generative AI image creation to create storyboards of their imagination</a:t>
            </a:r>
          </a:p>
          <a:p>
            <a:r>
              <a:rPr lang="en-GB" dirty="0"/>
              <a:t>Then Give the following slides</a:t>
            </a:r>
          </a:p>
          <a:p>
            <a:r>
              <a:rPr lang="en-GB" dirty="0"/>
              <a:t>Then, a final questionnaire about their dream jobs now, their current perception of AI and its capabilities, how it can change the world, and what that means for them as they study.</a:t>
            </a:r>
          </a:p>
        </p:txBody>
      </p:sp>
    </p:spTree>
    <p:extLst>
      <p:ext uri="{BB962C8B-B14F-4D97-AF65-F5344CB8AC3E}">
        <p14:creationId xmlns:p14="http://schemas.microsoft.com/office/powerpoint/2010/main" val="21168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GB" sz="2800" dirty="0"/>
          </a:p>
        </p:txBody>
      </p:sp>
      <p:pic>
        <p:nvPicPr>
          <p:cNvPr id="6" name="Picture 5" descr="A group of people sitting in front of computers&#10;&#10;Description automatically generated">
            <a:extLst>
              <a:ext uri="{FF2B5EF4-FFF2-40B4-BE49-F238E27FC236}">
                <a16:creationId xmlns:a16="http://schemas.microsoft.com/office/drawing/2014/main" id="{5271CC1B-549E-8EF0-DCF7-EC4CA1D43F87}"/>
              </a:ext>
            </a:extLst>
          </p:cNvPr>
          <p:cNvPicPr>
            <a:picLocks noChangeAspect="1"/>
          </p:cNvPicPr>
          <p:nvPr/>
        </p:nvPicPr>
        <p:blipFill>
          <a:blip r:embed="rId3"/>
          <a:stretch>
            <a:fillRect/>
          </a:stretch>
        </p:blipFill>
        <p:spPr>
          <a:xfrm>
            <a:off x="3639108" y="1193249"/>
            <a:ext cx="5553236" cy="5553236"/>
          </a:xfrm>
          <a:prstGeom prst="rect">
            <a:avLst/>
          </a:prstGeom>
        </p:spPr>
      </p:pic>
      <p:sp>
        <p:nvSpPr>
          <p:cNvPr id="11" name="Title 1">
            <a:extLst>
              <a:ext uri="{FF2B5EF4-FFF2-40B4-BE49-F238E27FC236}">
                <a16:creationId xmlns:a16="http://schemas.microsoft.com/office/drawing/2014/main" id="{8E077A8D-D887-3AAB-D8A3-1DF59382603F}"/>
              </a:ext>
            </a:extLst>
          </p:cNvPr>
          <p:cNvSpPr txBox="1">
            <a:spLocks/>
          </p:cNvSpPr>
          <p:nvPr/>
        </p:nvSpPr>
        <p:spPr>
          <a:xfrm>
            <a:off x="848400" y="7730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Computers learn so much text written in many books and on the internet that they can also generate new conversations with humans like humans can together.</a:t>
            </a:r>
          </a:p>
        </p:txBody>
      </p:sp>
    </p:spTree>
    <p:extLst>
      <p:ext uri="{BB962C8B-B14F-4D97-AF65-F5344CB8AC3E}">
        <p14:creationId xmlns:p14="http://schemas.microsoft.com/office/powerpoint/2010/main" val="70336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GB" sz="2800" dirty="0"/>
          </a:p>
        </p:txBody>
      </p:sp>
      <p:pic>
        <p:nvPicPr>
          <p:cNvPr id="11" name="Picture 10" descr="A collage of robots in a factory&#10;&#10;Description automatically generated">
            <a:extLst>
              <a:ext uri="{FF2B5EF4-FFF2-40B4-BE49-F238E27FC236}">
                <a16:creationId xmlns:a16="http://schemas.microsoft.com/office/drawing/2014/main" id="{BD3B114D-DDEA-4064-2905-ECDDBB4B78BF}"/>
              </a:ext>
            </a:extLst>
          </p:cNvPr>
          <p:cNvPicPr>
            <a:picLocks noChangeAspect="1"/>
          </p:cNvPicPr>
          <p:nvPr/>
        </p:nvPicPr>
        <p:blipFill>
          <a:blip r:embed="rId3"/>
          <a:stretch>
            <a:fillRect/>
          </a:stretch>
        </p:blipFill>
        <p:spPr>
          <a:xfrm>
            <a:off x="4007688" y="1340688"/>
            <a:ext cx="5517312" cy="5517312"/>
          </a:xfrm>
          <a:prstGeom prst="rect">
            <a:avLst/>
          </a:prstGeom>
        </p:spPr>
      </p:pic>
      <p:sp>
        <p:nvSpPr>
          <p:cNvPr id="12" name="Title 1">
            <a:extLst>
              <a:ext uri="{FF2B5EF4-FFF2-40B4-BE49-F238E27FC236}">
                <a16:creationId xmlns:a16="http://schemas.microsoft.com/office/drawing/2014/main" id="{106D14A7-90AA-2CD5-5BB0-D97303F260EB}"/>
              </a:ext>
            </a:extLst>
          </p:cNvPr>
          <p:cNvSpPr txBox="1">
            <a:spLocks/>
          </p:cNvSpPr>
          <p:nvPr/>
        </p:nvSpPr>
        <p:spPr>
          <a:xfrm>
            <a:off x="720000" y="5400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Many Jobs done by humans are now done by robots, particularly in manufacturing, farming, logistics and delivery</a:t>
            </a:r>
          </a:p>
        </p:txBody>
      </p:sp>
    </p:spTree>
    <p:extLst>
      <p:ext uri="{BB962C8B-B14F-4D97-AF65-F5344CB8AC3E}">
        <p14:creationId xmlns:p14="http://schemas.microsoft.com/office/powerpoint/2010/main" val="1417899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GB" sz="2800" dirty="0"/>
          </a:p>
        </p:txBody>
      </p:sp>
      <p:sp>
        <p:nvSpPr>
          <p:cNvPr id="11" name="Title 1">
            <a:extLst>
              <a:ext uri="{FF2B5EF4-FFF2-40B4-BE49-F238E27FC236}">
                <a16:creationId xmlns:a16="http://schemas.microsoft.com/office/drawing/2014/main" id="{8E077A8D-D887-3AAB-D8A3-1DF59382603F}"/>
              </a:ext>
            </a:extLst>
          </p:cNvPr>
          <p:cNvSpPr txBox="1">
            <a:spLocks/>
          </p:cNvSpPr>
          <p:nvPr/>
        </p:nvSpPr>
        <p:spPr>
          <a:xfrm>
            <a:off x="0" y="3208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dirty="0"/>
              <a:t> 47 and 56% of all Jobs tasks can finish faster using AI </a:t>
            </a:r>
          </a:p>
        </p:txBody>
      </p:sp>
      <p:pic>
        <p:nvPicPr>
          <p:cNvPr id="5" name="Picture 4">
            <a:extLst>
              <a:ext uri="{FF2B5EF4-FFF2-40B4-BE49-F238E27FC236}">
                <a16:creationId xmlns:a16="http://schemas.microsoft.com/office/drawing/2014/main" id="{2C6097DC-B17A-8588-7E93-D997707C5A84}"/>
              </a:ext>
            </a:extLst>
          </p:cNvPr>
          <p:cNvPicPr>
            <a:picLocks/>
          </p:cNvPicPr>
          <p:nvPr/>
        </p:nvPicPr>
        <p:blipFill>
          <a:blip r:embed="rId3"/>
          <a:stretch>
            <a:fillRect/>
          </a:stretch>
        </p:blipFill>
        <p:spPr>
          <a:xfrm>
            <a:off x="0" y="917122"/>
            <a:ext cx="8640000" cy="4131280"/>
          </a:xfrm>
          <a:prstGeom prst="rect">
            <a:avLst/>
          </a:prstGeom>
        </p:spPr>
      </p:pic>
      <p:sp>
        <p:nvSpPr>
          <p:cNvPr id="3" name="TextBox 2">
            <a:extLst>
              <a:ext uri="{FF2B5EF4-FFF2-40B4-BE49-F238E27FC236}">
                <a16:creationId xmlns:a16="http://schemas.microsoft.com/office/drawing/2014/main" id="{41518BB5-8A5C-DEB6-B559-2B2DC4160897}"/>
              </a:ext>
            </a:extLst>
          </p:cNvPr>
          <p:cNvSpPr txBox="1"/>
          <p:nvPr/>
        </p:nvSpPr>
        <p:spPr>
          <a:xfrm>
            <a:off x="119336" y="6182993"/>
            <a:ext cx="11846462" cy="646331"/>
          </a:xfrm>
          <a:prstGeom prst="rect">
            <a:avLst/>
          </a:prstGeom>
          <a:noFill/>
        </p:spPr>
        <p:txBody>
          <a:bodyPr wrap="square">
            <a:spAutoFit/>
          </a:bodyPr>
          <a:lstStyle/>
          <a:p>
            <a:r>
              <a:rPr lang="en-GB" sz="1200"/>
              <a:t>Eloundou, T., Manning, S., Mishkin, P., Rock, D.: GPTs are GPTs: An Early</a:t>
            </a:r>
          </a:p>
          <a:p>
            <a:r>
              <a:rPr lang="en-GB" sz="1200"/>
              <a:t>Look at the Labor Market Impact Potential of Large Language Models. https:</a:t>
            </a:r>
          </a:p>
          <a:p>
            <a:r>
              <a:rPr lang="en-GB" sz="1200"/>
              <a:t>//doi.org/10.48550/arXiv.2303.10130 . https://arxiv.org/pdf/2303.10130.pdf</a:t>
            </a:r>
            <a:endParaRPr lang="en-GB" sz="1200" dirty="0"/>
          </a:p>
        </p:txBody>
      </p:sp>
      <p:graphicFrame>
        <p:nvGraphicFramePr>
          <p:cNvPr id="7" name="Table 6">
            <a:extLst>
              <a:ext uri="{FF2B5EF4-FFF2-40B4-BE49-F238E27FC236}">
                <a16:creationId xmlns:a16="http://schemas.microsoft.com/office/drawing/2014/main" id="{B1C6081B-F887-C781-F061-6D17AC51EC3B}"/>
              </a:ext>
            </a:extLst>
          </p:cNvPr>
          <p:cNvGraphicFramePr>
            <a:graphicFrameLocks noGrp="1"/>
          </p:cNvGraphicFramePr>
          <p:nvPr>
            <p:extLst>
              <p:ext uri="{D42A27DB-BD31-4B8C-83A1-F6EECF244321}">
                <p14:modId xmlns:p14="http://schemas.microsoft.com/office/powerpoint/2010/main" val="736936307"/>
              </p:ext>
            </p:extLst>
          </p:nvPr>
        </p:nvGraphicFramePr>
        <p:xfrm>
          <a:off x="9192344" y="64338"/>
          <a:ext cx="2773454" cy="2545080"/>
        </p:xfrm>
        <a:graphic>
          <a:graphicData uri="http://schemas.openxmlformats.org/drawingml/2006/table">
            <a:tbl>
              <a:tblPr>
                <a:tableStyleId>{775DCB02-9BB8-47FD-8907-85C794F793BA}</a:tableStyleId>
              </a:tblPr>
              <a:tblGrid>
                <a:gridCol w="2088232">
                  <a:extLst>
                    <a:ext uri="{9D8B030D-6E8A-4147-A177-3AD203B41FA5}">
                      <a16:colId xmlns:a16="http://schemas.microsoft.com/office/drawing/2014/main" val="2093281654"/>
                    </a:ext>
                  </a:extLst>
                </a:gridCol>
                <a:gridCol w="685222">
                  <a:extLst>
                    <a:ext uri="{9D8B030D-6E8A-4147-A177-3AD203B41FA5}">
                      <a16:colId xmlns:a16="http://schemas.microsoft.com/office/drawing/2014/main" val="3478315807"/>
                    </a:ext>
                  </a:extLst>
                </a:gridCol>
              </a:tblGrid>
              <a:tr h="0">
                <a:tc>
                  <a:txBody>
                    <a:bodyPr/>
                    <a:lstStyle/>
                    <a:p>
                      <a:pPr algn="l" fontAlgn="b"/>
                      <a:r>
                        <a:rPr lang="en-GB" sz="1100" b="0" u="none" strike="noStrike" dirty="0">
                          <a:solidFill>
                            <a:srgbClr val="000000"/>
                          </a:solidFill>
                          <a:effectLst/>
                        </a:rPr>
                        <a:t>Job titles</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b="0" u="none" strike="noStrike" dirty="0">
                          <a:solidFill>
                            <a:srgbClr val="000000"/>
                          </a:solidFill>
                          <a:effectLst/>
                        </a:rPr>
                        <a:t>AI Impact</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3776550"/>
                  </a:ext>
                </a:extLst>
              </a:tr>
              <a:tr h="182880">
                <a:tc>
                  <a:txBody>
                    <a:bodyPr/>
                    <a:lstStyle/>
                    <a:p>
                      <a:pPr algn="l" fontAlgn="b"/>
                      <a:r>
                        <a:rPr lang="en-GB" sz="1100" b="0" u="none" strike="noStrike" dirty="0">
                          <a:solidFill>
                            <a:srgbClr val="000000"/>
                          </a:solidFill>
                          <a:effectLst/>
                        </a:rPr>
                        <a:t>Postdoc</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577064390"/>
                  </a:ext>
                </a:extLst>
              </a:tr>
              <a:tr h="182880">
                <a:tc>
                  <a:txBody>
                    <a:bodyPr/>
                    <a:lstStyle/>
                    <a:p>
                      <a:pPr algn="l" fontAlgn="b"/>
                      <a:r>
                        <a:rPr lang="en-GB" sz="1100" b="0" u="none" strike="noStrike">
                          <a:solidFill>
                            <a:srgbClr val="000000"/>
                          </a:solidFill>
                          <a:effectLst/>
                        </a:rPr>
                        <a:t>Pre K Teacher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66477510"/>
                  </a:ext>
                </a:extLst>
              </a:tr>
              <a:tr h="182880">
                <a:tc>
                  <a:txBody>
                    <a:bodyPr/>
                    <a:lstStyle/>
                    <a:p>
                      <a:pPr algn="l" fontAlgn="b"/>
                      <a:r>
                        <a:rPr lang="en-GB" sz="1100" b="0" u="none" strike="noStrike">
                          <a:solidFill>
                            <a:srgbClr val="000000"/>
                          </a:solidFill>
                          <a:effectLst/>
                        </a:rPr>
                        <a:t>Preschool Teacher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943353925"/>
                  </a:ext>
                </a:extLst>
              </a:tr>
              <a:tr h="182880">
                <a:tc>
                  <a:txBody>
                    <a:bodyPr/>
                    <a:lstStyle/>
                    <a:p>
                      <a:pPr algn="l" fontAlgn="b"/>
                      <a:r>
                        <a:rPr lang="en-GB" sz="1100" b="0" u="none" strike="noStrike">
                          <a:solidFill>
                            <a:srgbClr val="000000"/>
                          </a:solidFill>
                          <a:effectLst/>
                        </a:rPr>
                        <a:t>Primary Teacher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9534625"/>
                  </a:ext>
                </a:extLst>
              </a:tr>
              <a:tr h="182880">
                <a:tc>
                  <a:txBody>
                    <a:bodyPr/>
                    <a:lstStyle/>
                    <a:p>
                      <a:pPr algn="l" fontAlgn="b"/>
                      <a:r>
                        <a:rPr lang="en-GB" sz="1100" b="0" u="none" strike="noStrike">
                          <a:solidFill>
                            <a:srgbClr val="000000"/>
                          </a:solidFill>
                          <a:effectLst/>
                        </a:rPr>
                        <a:t>Private Tutor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11108700"/>
                  </a:ext>
                </a:extLst>
              </a:tr>
              <a:tr h="182880">
                <a:tc>
                  <a:txBody>
                    <a:bodyPr/>
                    <a:lstStyle/>
                    <a:p>
                      <a:pPr algn="l" fontAlgn="b"/>
                      <a:r>
                        <a:rPr lang="en-GB" sz="1100" b="0" u="none" strike="noStrike">
                          <a:solidFill>
                            <a:srgbClr val="000000"/>
                          </a:solidFill>
                          <a:effectLst/>
                        </a:rPr>
                        <a:t>Professional Tutor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66891551"/>
                  </a:ext>
                </a:extLst>
              </a:tr>
              <a:tr h="182880">
                <a:tc>
                  <a:txBody>
                    <a:bodyPr/>
                    <a:lstStyle/>
                    <a:p>
                      <a:pPr algn="l" fontAlgn="b"/>
                      <a:r>
                        <a:rPr lang="en-GB" sz="1100" b="0" u="none" strike="noStrike">
                          <a:solidFill>
                            <a:srgbClr val="000000"/>
                          </a:solidFill>
                          <a:effectLst/>
                        </a:rPr>
                        <a:t>Psychology Instructor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97012194"/>
                  </a:ext>
                </a:extLst>
              </a:tr>
              <a:tr h="109042">
                <a:tc>
                  <a:txBody>
                    <a:bodyPr/>
                    <a:lstStyle/>
                    <a:p>
                      <a:pPr algn="l" fontAlgn="b"/>
                      <a:r>
                        <a:rPr lang="en-GB" sz="1100" b="0" u="none" strike="noStrike">
                          <a:solidFill>
                            <a:srgbClr val="000000"/>
                          </a:solidFill>
                          <a:effectLst/>
                        </a:rPr>
                        <a:t>Psychology Professor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27404929"/>
                  </a:ext>
                </a:extLst>
              </a:tr>
              <a:tr h="182880">
                <a:tc>
                  <a:txBody>
                    <a:bodyPr/>
                    <a:lstStyle/>
                    <a:p>
                      <a:pPr algn="l" fontAlgn="b"/>
                      <a:r>
                        <a:rPr lang="en-GB" sz="1100" b="0" u="none" strike="noStrike">
                          <a:solidFill>
                            <a:srgbClr val="000000"/>
                          </a:solidFill>
                          <a:effectLst/>
                        </a:rPr>
                        <a:t>Psychology Teacher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88210576"/>
                  </a:ext>
                </a:extLst>
              </a:tr>
              <a:tr h="182880">
                <a:tc>
                  <a:txBody>
                    <a:bodyPr/>
                    <a:lstStyle/>
                    <a:p>
                      <a:pPr algn="l" fontAlgn="b"/>
                      <a:r>
                        <a:rPr lang="en-GB" sz="1100" b="0" u="none" strike="noStrike">
                          <a:solidFill>
                            <a:srgbClr val="000000"/>
                          </a:solidFill>
                          <a:effectLst/>
                        </a:rPr>
                        <a:t>Reader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1767154"/>
                  </a:ext>
                </a:extLst>
              </a:tr>
              <a:tr h="182880">
                <a:tc>
                  <a:txBody>
                    <a:bodyPr/>
                    <a:lstStyle/>
                    <a:p>
                      <a:pPr algn="l" fontAlgn="b"/>
                      <a:r>
                        <a:rPr lang="en-GB" sz="1100" b="0" u="none" strike="noStrike">
                          <a:solidFill>
                            <a:srgbClr val="000000"/>
                          </a:solidFill>
                          <a:effectLst/>
                        </a:rPr>
                        <a:t>Reading Teacher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79972465"/>
                  </a:ext>
                </a:extLst>
              </a:tr>
              <a:tr h="182880">
                <a:tc>
                  <a:txBody>
                    <a:bodyPr/>
                    <a:lstStyle/>
                    <a:p>
                      <a:pPr algn="l" fontAlgn="b"/>
                      <a:r>
                        <a:rPr lang="en-GB" sz="1100" b="0" u="none" strike="noStrike">
                          <a:solidFill>
                            <a:srgbClr val="000000"/>
                          </a:solidFill>
                          <a:effectLst/>
                        </a:rPr>
                        <a:t>Reading Tutor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54952706"/>
                  </a:ext>
                </a:extLst>
              </a:tr>
              <a:tr h="182880">
                <a:tc>
                  <a:txBody>
                    <a:bodyPr/>
                    <a:lstStyle/>
                    <a:p>
                      <a:pPr algn="l" fontAlgn="b"/>
                      <a:r>
                        <a:rPr lang="en-GB" sz="1100" b="0" u="none" strike="noStrike">
                          <a:solidFill>
                            <a:srgbClr val="000000"/>
                          </a:solidFill>
                          <a:effectLst/>
                        </a:rPr>
                        <a:t>Religion Teacher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5%</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92663902"/>
                  </a:ext>
                </a:extLst>
              </a:tr>
            </a:tbl>
          </a:graphicData>
        </a:graphic>
      </p:graphicFrame>
      <p:graphicFrame>
        <p:nvGraphicFramePr>
          <p:cNvPr id="9" name="Table 8">
            <a:extLst>
              <a:ext uri="{FF2B5EF4-FFF2-40B4-BE49-F238E27FC236}">
                <a16:creationId xmlns:a16="http://schemas.microsoft.com/office/drawing/2014/main" id="{CAF21544-1A3A-34B0-3CF4-5DAE4948D541}"/>
              </a:ext>
            </a:extLst>
          </p:cNvPr>
          <p:cNvGraphicFramePr>
            <a:graphicFrameLocks noGrp="1"/>
          </p:cNvGraphicFramePr>
          <p:nvPr>
            <p:extLst>
              <p:ext uri="{D42A27DB-BD31-4B8C-83A1-F6EECF244321}">
                <p14:modId xmlns:p14="http://schemas.microsoft.com/office/powerpoint/2010/main" val="2224618562"/>
              </p:ext>
            </p:extLst>
          </p:nvPr>
        </p:nvGraphicFramePr>
        <p:xfrm>
          <a:off x="9192344" y="2649296"/>
          <a:ext cx="2773454" cy="2560320"/>
        </p:xfrm>
        <a:graphic>
          <a:graphicData uri="http://schemas.openxmlformats.org/drawingml/2006/table">
            <a:tbl>
              <a:tblPr>
                <a:tableStyleId>{69C7853C-536D-4A76-A0AE-DD22124D55A5}</a:tableStyleId>
              </a:tblPr>
              <a:tblGrid>
                <a:gridCol w="2087239">
                  <a:extLst>
                    <a:ext uri="{9D8B030D-6E8A-4147-A177-3AD203B41FA5}">
                      <a16:colId xmlns:a16="http://schemas.microsoft.com/office/drawing/2014/main" val="3107482618"/>
                    </a:ext>
                  </a:extLst>
                </a:gridCol>
                <a:gridCol w="686215">
                  <a:extLst>
                    <a:ext uri="{9D8B030D-6E8A-4147-A177-3AD203B41FA5}">
                      <a16:colId xmlns:a16="http://schemas.microsoft.com/office/drawing/2014/main" val="982255556"/>
                    </a:ext>
                  </a:extLst>
                </a:gridCol>
              </a:tblGrid>
              <a:tr h="182880">
                <a:tc>
                  <a:txBody>
                    <a:bodyPr/>
                    <a:lstStyle/>
                    <a:p>
                      <a:pPr algn="l" fontAlgn="b"/>
                      <a:r>
                        <a:rPr lang="en-GB" sz="1100" b="1" u="none" strike="noStrike" dirty="0">
                          <a:solidFill>
                            <a:srgbClr val="000000"/>
                          </a:solidFill>
                          <a:effectLst/>
                        </a:rPr>
                        <a:t>Job titles</a:t>
                      </a:r>
                      <a:endParaRPr lang="en-GB" sz="11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GB" sz="1100" b="1" u="none" strike="noStrike" dirty="0">
                          <a:solidFill>
                            <a:srgbClr val="000000"/>
                          </a:solidFill>
                          <a:effectLst/>
                        </a:rPr>
                        <a:t>AI Impact</a:t>
                      </a:r>
                      <a:endParaRPr lang="en-GB" sz="11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36103679"/>
                  </a:ext>
                </a:extLst>
              </a:tr>
              <a:tr h="182880">
                <a:tc>
                  <a:txBody>
                    <a:bodyPr/>
                    <a:lstStyle/>
                    <a:p>
                      <a:pPr algn="l" fontAlgn="b"/>
                      <a:r>
                        <a:rPr lang="en-GB" sz="1100" b="0" u="none" strike="noStrike">
                          <a:solidFill>
                            <a:srgbClr val="000000"/>
                          </a:solidFill>
                          <a:effectLst/>
                        </a:rPr>
                        <a:t>Communications Manager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98%</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93784966"/>
                  </a:ext>
                </a:extLst>
              </a:tr>
              <a:tr h="182880">
                <a:tc>
                  <a:txBody>
                    <a:bodyPr/>
                    <a:lstStyle/>
                    <a:p>
                      <a:pPr algn="l" fontAlgn="b"/>
                      <a:r>
                        <a:rPr lang="en-GB" sz="1100" b="0" u="none" strike="noStrike" dirty="0">
                          <a:solidFill>
                            <a:srgbClr val="000000"/>
                          </a:solidFill>
                          <a:effectLst/>
                        </a:rPr>
                        <a:t>Data Collector</a:t>
                      </a:r>
                      <a:endParaRPr lang="en-GB"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95%</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0369791"/>
                  </a:ext>
                </a:extLst>
              </a:tr>
              <a:tr h="182880">
                <a:tc>
                  <a:txBody>
                    <a:bodyPr/>
                    <a:lstStyle/>
                    <a:p>
                      <a:pPr algn="l" fontAlgn="b"/>
                      <a:r>
                        <a:rPr lang="en-GB" sz="1100" b="0" u="none" strike="noStrike">
                          <a:solidFill>
                            <a:srgbClr val="000000"/>
                          </a:solidFill>
                          <a:effectLst/>
                        </a:rPr>
                        <a:t>Data Entry</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95%</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09958401"/>
                  </a:ext>
                </a:extLst>
              </a:tr>
              <a:tr h="182880">
                <a:tc>
                  <a:txBody>
                    <a:bodyPr/>
                    <a:lstStyle/>
                    <a:p>
                      <a:pPr algn="l" fontAlgn="b"/>
                      <a:r>
                        <a:rPr lang="en-GB" sz="1100" b="0" u="none" strike="noStrike">
                          <a:solidFill>
                            <a:srgbClr val="000000"/>
                          </a:solidFill>
                          <a:effectLst/>
                        </a:rPr>
                        <a:t>Mail Clerk</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95%</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1584344"/>
                  </a:ext>
                </a:extLst>
              </a:tr>
              <a:tr h="182880">
                <a:tc>
                  <a:txBody>
                    <a:bodyPr/>
                    <a:lstStyle/>
                    <a:p>
                      <a:pPr algn="l" fontAlgn="b"/>
                      <a:r>
                        <a:rPr lang="en-GB" sz="1100" b="0" u="none" strike="noStrike">
                          <a:solidFill>
                            <a:srgbClr val="000000"/>
                          </a:solidFill>
                          <a:effectLst/>
                        </a:rPr>
                        <a:t>Compliance Officer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92%</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0338135"/>
                  </a:ext>
                </a:extLst>
              </a:tr>
              <a:tr h="182880">
                <a:tc>
                  <a:txBody>
                    <a:bodyPr/>
                    <a:lstStyle/>
                    <a:p>
                      <a:pPr algn="l" fontAlgn="b"/>
                      <a:r>
                        <a:rPr lang="en-GB" sz="1100" b="0" u="none" strike="noStrike">
                          <a:solidFill>
                            <a:srgbClr val="000000"/>
                          </a:solidFill>
                          <a:effectLst/>
                        </a:rPr>
                        <a:t>Chief Executive Officer (CEO)</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91%</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0916518"/>
                  </a:ext>
                </a:extLst>
              </a:tr>
              <a:tr h="182880">
                <a:tc>
                  <a:txBody>
                    <a:bodyPr/>
                    <a:lstStyle/>
                    <a:p>
                      <a:pPr algn="l" fontAlgn="b"/>
                      <a:r>
                        <a:rPr lang="en-GB" sz="1100" b="0" u="none" strike="noStrike">
                          <a:solidFill>
                            <a:srgbClr val="000000"/>
                          </a:solidFill>
                          <a:effectLst/>
                        </a:rPr>
                        <a:t>Therapist</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90%</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360158540"/>
                  </a:ext>
                </a:extLst>
              </a:tr>
              <a:tr h="182880">
                <a:tc>
                  <a:txBody>
                    <a:bodyPr/>
                    <a:lstStyle/>
                    <a:p>
                      <a:pPr algn="l" fontAlgn="b"/>
                      <a:r>
                        <a:rPr lang="en-GB" sz="1100" b="0" u="none" strike="noStrike">
                          <a:solidFill>
                            <a:srgbClr val="000000"/>
                          </a:solidFill>
                          <a:effectLst/>
                        </a:rPr>
                        <a:t>Chief Strategy Officer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90%</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4683804"/>
                  </a:ext>
                </a:extLst>
              </a:tr>
              <a:tr h="182880">
                <a:tc>
                  <a:txBody>
                    <a:bodyPr/>
                    <a:lstStyle/>
                    <a:p>
                      <a:pPr algn="l" fontAlgn="b"/>
                      <a:r>
                        <a:rPr lang="en-GB" sz="1100" b="0" u="none" strike="noStrike">
                          <a:solidFill>
                            <a:srgbClr val="000000"/>
                          </a:solidFill>
                          <a:effectLst/>
                        </a:rPr>
                        <a:t>Admin</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90%</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42834905"/>
                  </a:ext>
                </a:extLst>
              </a:tr>
              <a:tr h="182880">
                <a:tc>
                  <a:txBody>
                    <a:bodyPr/>
                    <a:lstStyle/>
                    <a:p>
                      <a:pPr algn="l" fontAlgn="b"/>
                      <a:r>
                        <a:rPr lang="en-GB" sz="1100" b="0" u="none" strike="noStrike">
                          <a:solidFill>
                            <a:srgbClr val="000000"/>
                          </a:solidFill>
                          <a:effectLst/>
                        </a:rPr>
                        <a:t>General Clerk</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90%</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83306794"/>
                  </a:ext>
                </a:extLst>
              </a:tr>
              <a:tr h="182880">
                <a:tc>
                  <a:txBody>
                    <a:bodyPr/>
                    <a:lstStyle/>
                    <a:p>
                      <a:pPr algn="l" fontAlgn="b"/>
                      <a:r>
                        <a:rPr lang="en-GB" sz="1100" b="0" u="none" strike="noStrike">
                          <a:solidFill>
                            <a:srgbClr val="000000"/>
                          </a:solidFill>
                          <a:effectLst/>
                        </a:rPr>
                        <a:t>Mail Handler</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90%</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32875853"/>
                  </a:ext>
                </a:extLst>
              </a:tr>
              <a:tr h="182880">
                <a:tc>
                  <a:txBody>
                    <a:bodyPr/>
                    <a:lstStyle/>
                    <a:p>
                      <a:pPr algn="l" fontAlgn="b"/>
                      <a:r>
                        <a:rPr lang="en-GB" sz="1100" b="0" u="none" strike="noStrike">
                          <a:solidFill>
                            <a:srgbClr val="000000"/>
                          </a:solidFill>
                          <a:effectLst/>
                        </a:rPr>
                        <a:t>Data Clerk</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a:solidFill>
                            <a:srgbClr val="000000"/>
                          </a:solidFill>
                          <a:effectLst/>
                        </a:rPr>
                        <a:t>90%</a:t>
                      </a:r>
                      <a:endParaRPr lang="en-GB"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81886433"/>
                  </a:ext>
                </a:extLst>
              </a:tr>
              <a:tr h="182880">
                <a:tc>
                  <a:txBody>
                    <a:bodyPr/>
                    <a:lstStyle/>
                    <a:p>
                      <a:pPr algn="l" fontAlgn="b"/>
                      <a:r>
                        <a:rPr lang="en-GB" sz="1100" b="0" u="none" strike="noStrike">
                          <a:solidFill>
                            <a:srgbClr val="000000"/>
                          </a:solidFill>
                          <a:effectLst/>
                        </a:rPr>
                        <a:t>Data Entry Clerk</a:t>
                      </a:r>
                      <a:endParaRPr lang="en-GB"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GB" sz="1100" b="0" u="none" strike="noStrike" dirty="0">
                          <a:solidFill>
                            <a:srgbClr val="000000"/>
                          </a:solidFill>
                          <a:effectLst/>
                        </a:rPr>
                        <a:t>90%</a:t>
                      </a:r>
                      <a:endParaRPr lang="en-GB"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18431496"/>
                  </a:ext>
                </a:extLst>
              </a:tr>
            </a:tbl>
          </a:graphicData>
        </a:graphic>
      </p:graphicFrame>
      <p:sp>
        <p:nvSpPr>
          <p:cNvPr id="12" name="TextBox 11">
            <a:extLst>
              <a:ext uri="{FF2B5EF4-FFF2-40B4-BE49-F238E27FC236}">
                <a16:creationId xmlns:a16="http://schemas.microsoft.com/office/drawing/2014/main" id="{D241CF98-159D-C332-5B7F-102CAD6F5444}"/>
              </a:ext>
            </a:extLst>
          </p:cNvPr>
          <p:cNvSpPr txBox="1"/>
          <p:nvPr/>
        </p:nvSpPr>
        <p:spPr>
          <a:xfrm>
            <a:off x="5400000" y="5121433"/>
            <a:ext cx="3566100" cy="646331"/>
          </a:xfrm>
          <a:prstGeom prst="rect">
            <a:avLst/>
          </a:prstGeom>
          <a:noFill/>
        </p:spPr>
        <p:txBody>
          <a:bodyPr wrap="square">
            <a:spAutoFit/>
          </a:bodyPr>
          <a:lstStyle/>
          <a:p>
            <a:r>
              <a:rPr lang="en-GB" dirty="0"/>
              <a:t>65% of today’s children will be working in jobs not yet created.</a:t>
            </a:r>
          </a:p>
        </p:txBody>
      </p:sp>
      <p:sp>
        <p:nvSpPr>
          <p:cNvPr id="14" name="TextBox 13">
            <a:extLst>
              <a:ext uri="{FF2B5EF4-FFF2-40B4-BE49-F238E27FC236}">
                <a16:creationId xmlns:a16="http://schemas.microsoft.com/office/drawing/2014/main" id="{A4C794A8-A510-F41C-8C17-A3ADA1A9FC01}"/>
              </a:ext>
            </a:extLst>
          </p:cNvPr>
          <p:cNvSpPr txBox="1"/>
          <p:nvPr/>
        </p:nvSpPr>
        <p:spPr>
          <a:xfrm>
            <a:off x="5370595" y="5713702"/>
            <a:ext cx="6115722" cy="1200329"/>
          </a:xfrm>
          <a:prstGeom prst="rect">
            <a:avLst/>
          </a:prstGeom>
          <a:noFill/>
        </p:spPr>
        <p:txBody>
          <a:bodyPr wrap="square">
            <a:spAutoFit/>
          </a:bodyPr>
          <a:lstStyle/>
          <a:p>
            <a:r>
              <a:rPr lang="en-GB" dirty="0"/>
              <a:t>N. </a:t>
            </a:r>
            <a:r>
              <a:rPr lang="en-GB" dirty="0" err="1"/>
              <a:t>Perucica</a:t>
            </a:r>
            <a:r>
              <a:rPr lang="en-GB" dirty="0"/>
              <a:t>, “Our children are growing up with AI:</a:t>
            </a:r>
          </a:p>
          <a:p>
            <a:r>
              <a:rPr lang="en-GB" dirty="0"/>
              <a:t>what you need to know,” Jan. 2022. [Online]. Available: </a:t>
            </a:r>
            <a:r>
              <a:rPr lang="en-GB" dirty="0">
                <a:hlinkClick r:id="rId4"/>
              </a:rPr>
              <a:t>https://www.weforum.org/agenda/2022/01/artificial-intelligence-children-technology/</a:t>
            </a:r>
            <a:r>
              <a:rPr lang="en-GB" dirty="0"/>
              <a:t> </a:t>
            </a:r>
          </a:p>
        </p:txBody>
      </p:sp>
    </p:spTree>
    <p:extLst>
      <p:ext uri="{BB962C8B-B14F-4D97-AF65-F5344CB8AC3E}">
        <p14:creationId xmlns:p14="http://schemas.microsoft.com/office/powerpoint/2010/main" val="296085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35C4075-3B32-4F71-0F6A-B4FEA16FBC2A}"/>
              </a:ext>
            </a:extLst>
          </p:cNvPr>
          <p:cNvSpPr txBox="1">
            <a:spLocks/>
          </p:cNvSpPr>
          <p:nvPr/>
        </p:nvSpPr>
        <p:spPr>
          <a:xfrm>
            <a:off x="696000" y="620688"/>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endParaRPr lang="en-GB" sz="2800" dirty="0"/>
          </a:p>
        </p:txBody>
      </p:sp>
      <p:sp>
        <p:nvSpPr>
          <p:cNvPr id="12" name="Title 1">
            <a:extLst>
              <a:ext uri="{FF2B5EF4-FFF2-40B4-BE49-F238E27FC236}">
                <a16:creationId xmlns:a16="http://schemas.microsoft.com/office/drawing/2014/main" id="{106D14A7-90AA-2CD5-5BB0-D97303F260EB}"/>
              </a:ext>
            </a:extLst>
          </p:cNvPr>
          <p:cNvSpPr txBox="1">
            <a:spLocks/>
          </p:cNvSpPr>
          <p:nvPr/>
        </p:nvSpPr>
        <p:spPr>
          <a:xfrm>
            <a:off x="551384" y="16288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800" b="1" dirty="0"/>
              <a:t>Observations: </a:t>
            </a:r>
            <a:r>
              <a:rPr lang="en-GB" sz="2800" dirty="0"/>
              <a:t>Simple Tasks and exams that require memorising lots of details are better done by AI and Robots. Complex tasks or human support tasks (teaching, scholarly and spiritual) are not impacted by AI in jobs, and calculus and reasoning exams are not passed easily by AI and need human intelligence. </a:t>
            </a:r>
          </a:p>
        </p:txBody>
      </p:sp>
      <p:pic>
        <p:nvPicPr>
          <p:cNvPr id="3" name="Picture 2" descr="A diagram of a robot&#10;&#10;Description automatically generated">
            <a:extLst>
              <a:ext uri="{FF2B5EF4-FFF2-40B4-BE49-F238E27FC236}">
                <a16:creationId xmlns:a16="http://schemas.microsoft.com/office/drawing/2014/main" id="{F68E9C71-E0AF-E1B5-05B2-B4838A77A7BE}"/>
              </a:ext>
            </a:extLst>
          </p:cNvPr>
          <p:cNvPicPr>
            <a:picLocks noChangeAspect="1"/>
          </p:cNvPicPr>
          <p:nvPr/>
        </p:nvPicPr>
        <p:blipFill>
          <a:blip r:embed="rId3"/>
          <a:stretch>
            <a:fillRect/>
          </a:stretch>
        </p:blipFill>
        <p:spPr>
          <a:xfrm>
            <a:off x="3697424" y="2060848"/>
            <a:ext cx="4797152" cy="4797152"/>
          </a:xfrm>
          <a:prstGeom prst="rect">
            <a:avLst/>
          </a:prstGeom>
        </p:spPr>
      </p:pic>
    </p:spTree>
    <p:extLst>
      <p:ext uri="{BB962C8B-B14F-4D97-AF65-F5344CB8AC3E}">
        <p14:creationId xmlns:p14="http://schemas.microsoft.com/office/powerpoint/2010/main" val="250645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911424" y="5356418"/>
            <a:ext cx="4896544" cy="579921"/>
          </a:xfrm>
        </p:spPr>
        <p:txBody>
          <a:bodyPr rtlCol="0">
            <a:normAutofit fontScale="90000"/>
          </a:bodyPr>
          <a:lstStyle/>
          <a:p>
            <a:pPr rtl="0"/>
            <a:br>
              <a:rPr lang="en-gb" dirty="0"/>
            </a:br>
            <a:br>
              <a:rPr lang="en-GB" dirty="0"/>
            </a:br>
            <a:r>
              <a:rPr lang="en-GB" dirty="0"/>
              <a:t>Ask students about the job they need to specialise in as they grow up?</a:t>
            </a:r>
            <a:br>
              <a:rPr lang="en-GB" dirty="0"/>
            </a:br>
            <a:br>
              <a:rPr lang="en-GB" dirty="0"/>
            </a:br>
            <a:r>
              <a:rPr lang="en-GB" dirty="0"/>
              <a:t>Get them to experiment with the state of the Art AI capabilities today</a:t>
            </a:r>
            <a:br>
              <a:rPr lang="en-GB" dirty="0"/>
            </a:br>
            <a:br>
              <a:rPr lang="en-GB" dirty="0"/>
            </a:br>
            <a:r>
              <a:rPr lang="en-GB" dirty="0"/>
              <a:t>Give them this presentation</a:t>
            </a:r>
            <a:br>
              <a:rPr lang="en-GB" dirty="0"/>
            </a:br>
            <a:br>
              <a:rPr lang="en-GB" dirty="0"/>
            </a:br>
            <a:r>
              <a:rPr lang="en-GB" dirty="0"/>
              <a:t>Ask again about the job that they wish to have in the current AI developments.</a:t>
            </a:r>
            <a:br>
              <a:rPr lang="en-GB" dirty="0"/>
            </a:br>
            <a:br>
              <a:rPr lang="en-GB" dirty="0"/>
            </a:br>
            <a:r>
              <a:rPr lang="en-gb" dirty="0"/>
              <a:t>Do you think Artificial Intelligence (AI) is better than Human Intelligence (ours)?</a:t>
            </a:r>
            <a:br>
              <a:rPr lang="en-gb" dirty="0"/>
            </a:br>
            <a:br>
              <a:rPr lang="en-GB" dirty="0"/>
            </a:br>
            <a:r>
              <a:rPr lang="en-GB" dirty="0"/>
              <a:t>Should we stop learning because computers will learn for us?</a:t>
            </a:r>
            <a:endParaRPr lang="en-gb" dirty="0"/>
          </a:p>
        </p:txBody>
      </p:sp>
      <p:pic>
        <p:nvPicPr>
          <p:cNvPr id="9" name="Picture Placeholder 8" descr="A young girl blowing bubbles"/>
          <p:cNvPicPr>
            <a:picLocks noGrp="1" noChangeAspect="1"/>
          </p:cNvPicPr>
          <p:nvPr>
            <p:ph type="pic" sz="quarter" idx="16"/>
          </p:nvPr>
        </p:nvPicPr>
        <p:blipFill rotWithShape="1">
          <a:blip r:embed="rId3" cstate="print">
            <a:extLst>
              <a:ext uri="{28A0092B-C50C-407E-A947-70E740481C1C}">
                <a14:useLocalDpi xmlns:a14="http://schemas.microsoft.com/office/drawing/2010/main" val="0"/>
              </a:ext>
            </a:extLst>
          </a:blip>
          <a:srcRect/>
          <a:stretch/>
        </p:blipFill>
        <p:spPr/>
      </p:pic>
      <p:sp>
        <p:nvSpPr>
          <p:cNvPr id="4" name="Text Placeholder 3"/>
          <p:cNvSpPr>
            <a:spLocks noGrp="1"/>
          </p:cNvSpPr>
          <p:nvPr>
            <p:ph type="body" sz="quarter" idx="14"/>
          </p:nvPr>
        </p:nvSpPr>
        <p:spPr>
          <a:xfrm>
            <a:off x="335360" y="6093296"/>
            <a:ext cx="8104082" cy="497420"/>
          </a:xfrm>
        </p:spPr>
        <p:txBody>
          <a:bodyPr rtlCol="0"/>
          <a:lstStyle/>
          <a:p>
            <a:pPr rtl="0"/>
            <a:r>
              <a:rPr lang="en-gb" dirty="0"/>
              <a:t>The Questionnaire</a:t>
            </a:r>
          </a:p>
        </p:txBody>
      </p:sp>
    </p:spTree>
    <p:extLst>
      <p:ext uri="{BB962C8B-B14F-4D97-AF65-F5344CB8AC3E}">
        <p14:creationId xmlns:p14="http://schemas.microsoft.com/office/powerpoint/2010/main" val="25605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rtlCol="0"/>
          <a:lstStyle/>
          <a:p>
            <a:pPr rtl="0"/>
            <a:r>
              <a:rPr lang="en-gb" dirty="0"/>
              <a:t>Five pictures</a:t>
            </a:r>
          </a:p>
        </p:txBody>
      </p:sp>
      <p:pic>
        <p:nvPicPr>
          <p:cNvPr id="10" name="Picture Placeholder 9" descr="A girl eating blueberries"/>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09" b="109"/>
          <a:stretch>
            <a:fillRect/>
          </a:stretch>
        </p:blipFill>
        <p:spPr/>
      </p:pic>
      <p:pic>
        <p:nvPicPr>
          <p:cNvPr id="7" name="Picture Placeholder 6" descr="A girl and boy in raincoats"/>
          <p:cNvPicPr>
            <a:picLocks noGrp="1" noChangeAspect="1"/>
          </p:cNvPicPr>
          <p:nvPr>
            <p:ph type="pic" sz="quarter" idx="15"/>
          </p:nvPr>
        </p:nvPicPr>
        <p:blipFill rotWithShape="1">
          <a:blip r:embed="rId4" cstate="print">
            <a:extLst>
              <a:ext uri="{28A0092B-C50C-407E-A947-70E740481C1C}">
                <a14:useLocalDpi xmlns:a14="http://schemas.microsoft.com/office/drawing/2010/main" val="0"/>
              </a:ext>
            </a:extLst>
          </a:blip>
          <a:srcRect t="209" b="209"/>
          <a:stretch/>
        </p:blipFill>
        <p:spPr/>
      </p:pic>
      <p:pic>
        <p:nvPicPr>
          <p:cNvPr id="8" name="Picture Placeholder 7" descr="Sliced watermelon"/>
          <p:cNvPicPr>
            <a:picLocks noGrp="1" noChangeAspect="1"/>
          </p:cNvPicPr>
          <p:nvPr>
            <p:ph type="pic" sz="quarter" idx="16"/>
          </p:nvPr>
        </p:nvPicPr>
        <p:blipFill>
          <a:blip r:embed="rId5" cstate="print">
            <a:extLst>
              <a:ext uri="{28A0092B-C50C-407E-A947-70E740481C1C}">
                <a14:useLocalDpi xmlns:a14="http://schemas.microsoft.com/office/drawing/2010/main" val="0"/>
              </a:ext>
            </a:extLst>
          </a:blip>
          <a:srcRect l="143" r="143"/>
          <a:stretch>
            <a:fillRect/>
          </a:stretch>
        </p:blipFill>
        <p:spPr/>
      </p:pic>
      <p:pic>
        <p:nvPicPr>
          <p:cNvPr id="9" name="Picture Placeholder 8" descr="A young girl in blue raincoat"/>
          <p:cNvPicPr>
            <a:picLocks noGrp="1" noChangeAspect="1"/>
          </p:cNvPicPr>
          <p:nvPr>
            <p:ph type="pic" sz="quarter" idx="17"/>
          </p:nvPr>
        </p:nvPicPr>
        <p:blipFill rotWithShape="1">
          <a:blip r:embed="rId6" cstate="print">
            <a:extLst>
              <a:ext uri="{28A0092B-C50C-407E-A947-70E740481C1C}">
                <a14:useLocalDpi xmlns:a14="http://schemas.microsoft.com/office/drawing/2010/main" val="0"/>
              </a:ext>
            </a:extLst>
          </a:blip>
          <a:srcRect l="37" r="37"/>
          <a:stretch/>
        </p:blipFill>
        <p:spPr/>
      </p:pic>
      <p:pic>
        <p:nvPicPr>
          <p:cNvPr id="11" name="Picture Placeholder 10" descr="A young boy in a rope hammock"/>
          <p:cNvPicPr>
            <a:picLocks noGrp="1" noChangeAspect="1"/>
          </p:cNvPicPr>
          <p:nvPr>
            <p:ph type="pic" sz="quarter" idx="18"/>
          </p:nvPr>
        </p:nvPicPr>
        <p:blipFill rotWithShape="1">
          <a:blip r:embed="rId7" cstate="print">
            <a:extLst>
              <a:ext uri="{28A0092B-C50C-407E-A947-70E740481C1C}">
                <a14:useLocalDpi xmlns:a14="http://schemas.microsoft.com/office/drawing/2010/main" val="0"/>
              </a:ext>
            </a:extLst>
          </a:blip>
          <a:srcRect l="3" r="3"/>
          <a:stretch/>
        </p:blipFill>
        <p:spPr/>
      </p:pic>
    </p:spTree>
    <p:extLst>
      <p:ext uri="{BB962C8B-B14F-4D97-AF65-F5344CB8AC3E}">
        <p14:creationId xmlns:p14="http://schemas.microsoft.com/office/powerpoint/2010/main" val="807962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rtlCol="0"/>
          <a:lstStyle/>
          <a:p>
            <a:pPr rtl="0"/>
            <a:r>
              <a:rPr lang="en-gb" dirty="0"/>
              <a:t>Artificial Neural Networks Behind AI latest advances</a:t>
            </a:r>
          </a:p>
        </p:txBody>
      </p:sp>
      <p:sp>
        <p:nvSpPr>
          <p:cNvPr id="4" name="Text Placeholder 3"/>
          <p:cNvSpPr>
            <a:spLocks noGrp="1"/>
          </p:cNvSpPr>
          <p:nvPr>
            <p:ph type="body" sz="quarter" idx="14"/>
          </p:nvPr>
        </p:nvSpPr>
        <p:spPr/>
        <p:txBody>
          <a:bodyPr rtlCol="0"/>
          <a:lstStyle/>
          <a:p>
            <a:pPr rtl="0"/>
            <a:r>
              <a:rPr lang="en-gb" dirty="0"/>
              <a:t>The book presented</a:t>
            </a:r>
            <a:endParaRPr lang="en-US" dirty="0"/>
          </a:p>
        </p:txBody>
      </p:sp>
      <p:sp>
        <p:nvSpPr>
          <p:cNvPr id="5" name="Text Placeholder 4"/>
          <p:cNvSpPr>
            <a:spLocks noGrp="1"/>
          </p:cNvSpPr>
          <p:nvPr>
            <p:ph type="body" sz="quarter" idx="16"/>
          </p:nvPr>
        </p:nvSpPr>
        <p:spPr/>
        <p:txBody>
          <a:bodyPr rtlCol="0"/>
          <a:lstStyle/>
          <a:p>
            <a:pPr rtl="0"/>
            <a:r>
              <a:rPr lang="en-gb" dirty="0"/>
              <a:t>From a nice series</a:t>
            </a:r>
            <a:endParaRPr lang="en-US" dirty="0"/>
          </a:p>
        </p:txBody>
      </p:sp>
      <p:pic>
        <p:nvPicPr>
          <p:cNvPr id="9" name="Picture 8">
            <a:extLst>
              <a:ext uri="{FF2B5EF4-FFF2-40B4-BE49-F238E27FC236}">
                <a16:creationId xmlns:a16="http://schemas.microsoft.com/office/drawing/2014/main" id="{896827ED-61BA-F934-C7C4-7450FBEB0C57}"/>
              </a:ext>
            </a:extLst>
          </p:cNvPr>
          <p:cNvPicPr>
            <a:picLocks noChangeAspect="1"/>
          </p:cNvPicPr>
          <p:nvPr/>
        </p:nvPicPr>
        <p:blipFill>
          <a:blip r:embed="rId3"/>
          <a:stretch>
            <a:fillRect/>
          </a:stretch>
        </p:blipFill>
        <p:spPr>
          <a:xfrm>
            <a:off x="888266" y="1113022"/>
            <a:ext cx="3706475" cy="3714813"/>
          </a:xfrm>
          <a:prstGeom prst="rect">
            <a:avLst/>
          </a:prstGeom>
        </p:spPr>
      </p:pic>
      <p:pic>
        <p:nvPicPr>
          <p:cNvPr id="14" name="Picture 13">
            <a:extLst>
              <a:ext uri="{FF2B5EF4-FFF2-40B4-BE49-F238E27FC236}">
                <a16:creationId xmlns:a16="http://schemas.microsoft.com/office/drawing/2014/main" id="{EF5ADDA7-8011-F14E-879C-446B6B32F3AB}"/>
              </a:ext>
            </a:extLst>
          </p:cNvPr>
          <p:cNvPicPr>
            <a:picLocks noChangeAspect="1"/>
          </p:cNvPicPr>
          <p:nvPr/>
        </p:nvPicPr>
        <p:blipFill>
          <a:blip r:embed="rId4"/>
          <a:stretch>
            <a:fillRect/>
          </a:stretch>
        </p:blipFill>
        <p:spPr>
          <a:xfrm>
            <a:off x="6312024" y="1925203"/>
            <a:ext cx="2088232" cy="1724374"/>
          </a:xfrm>
          <a:prstGeom prst="rect">
            <a:avLst/>
          </a:prstGeom>
        </p:spPr>
      </p:pic>
      <p:pic>
        <p:nvPicPr>
          <p:cNvPr id="16" name="Picture 15">
            <a:extLst>
              <a:ext uri="{FF2B5EF4-FFF2-40B4-BE49-F238E27FC236}">
                <a16:creationId xmlns:a16="http://schemas.microsoft.com/office/drawing/2014/main" id="{F75A9D63-0960-D885-1847-E34482397767}"/>
              </a:ext>
            </a:extLst>
          </p:cNvPr>
          <p:cNvPicPr>
            <a:picLocks noChangeAspect="1"/>
          </p:cNvPicPr>
          <p:nvPr/>
        </p:nvPicPr>
        <p:blipFill>
          <a:blip r:embed="rId5"/>
          <a:stretch>
            <a:fillRect/>
          </a:stretch>
        </p:blipFill>
        <p:spPr>
          <a:xfrm>
            <a:off x="9168592" y="3861048"/>
            <a:ext cx="2865368" cy="2865368"/>
          </a:xfrm>
          <a:prstGeom prst="rect">
            <a:avLst/>
          </a:prstGeom>
        </p:spPr>
      </p:pic>
    </p:spTree>
    <p:extLst>
      <p:ext uri="{BB962C8B-B14F-4D97-AF65-F5344CB8AC3E}">
        <p14:creationId xmlns:p14="http://schemas.microsoft.com/office/powerpoint/2010/main" val="386444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0000" y="540000"/>
            <a:ext cx="10800000" cy="720000"/>
          </a:xfrm>
        </p:spPr>
        <p:txBody>
          <a:bodyPr rtlCol="0">
            <a:normAutofit fontScale="90000"/>
          </a:bodyPr>
          <a:lstStyle/>
          <a:p>
            <a:pPr rtl="0"/>
            <a:r>
              <a:rPr lang="en-GB" dirty="0"/>
              <a:t>Your eye (sensor) passes it to the brain when you see something. A neuron will be activated.</a:t>
            </a:r>
          </a:p>
        </p:txBody>
      </p:sp>
      <p:pic>
        <p:nvPicPr>
          <p:cNvPr id="7" name="Picture 6">
            <a:extLst>
              <a:ext uri="{FF2B5EF4-FFF2-40B4-BE49-F238E27FC236}">
                <a16:creationId xmlns:a16="http://schemas.microsoft.com/office/drawing/2014/main" id="{037D338D-DCD8-8CB6-4954-1E303040D94F}"/>
              </a:ext>
            </a:extLst>
          </p:cNvPr>
          <p:cNvPicPr>
            <a:picLocks/>
          </p:cNvPicPr>
          <p:nvPr/>
        </p:nvPicPr>
        <p:blipFill>
          <a:blip r:embed="rId3"/>
          <a:stretch>
            <a:fillRect/>
          </a:stretch>
        </p:blipFill>
        <p:spPr>
          <a:xfrm>
            <a:off x="1439999" y="1440000"/>
            <a:ext cx="8640000" cy="3600000"/>
          </a:xfrm>
          <a:prstGeom prst="rect">
            <a:avLst/>
          </a:prstGeom>
        </p:spPr>
      </p:pic>
    </p:spTree>
    <p:extLst>
      <p:ext uri="{BB962C8B-B14F-4D97-AF65-F5344CB8AC3E}">
        <p14:creationId xmlns:p14="http://schemas.microsoft.com/office/powerpoint/2010/main" val="233389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B07958B-F84C-DB19-6129-BF422507C0B1}"/>
              </a:ext>
            </a:extLst>
          </p:cNvPr>
          <p:cNvPicPr>
            <a:picLocks/>
          </p:cNvPicPr>
          <p:nvPr/>
        </p:nvPicPr>
        <p:blipFill>
          <a:blip r:embed="rId2"/>
          <a:stretch>
            <a:fillRect/>
          </a:stretch>
        </p:blipFill>
        <p:spPr>
          <a:xfrm>
            <a:off x="1439999" y="1440000"/>
            <a:ext cx="8640000" cy="3600000"/>
          </a:xfrm>
          <a:prstGeom prst="rect">
            <a:avLst/>
          </a:prstGeom>
        </p:spPr>
      </p:pic>
      <p:sp>
        <p:nvSpPr>
          <p:cNvPr id="6" name="Title 1">
            <a:extLst>
              <a:ext uri="{FF2B5EF4-FFF2-40B4-BE49-F238E27FC236}">
                <a16:creationId xmlns:a16="http://schemas.microsoft.com/office/drawing/2014/main" id="{272067D1-AE13-5254-1CA7-7410ABD32BE7}"/>
              </a:ext>
            </a:extLst>
          </p:cNvPr>
          <p:cNvSpPr txBox="1">
            <a:spLocks/>
          </p:cNvSpPr>
          <p:nvPr/>
        </p:nvSpPr>
        <p:spPr>
          <a:xfrm>
            <a:off x="129876" y="836712"/>
            <a:ext cx="12072664"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3600" dirty="0"/>
              <a:t>The neuron tries to understand and can activate another neuron (maybe a memory of other images you saw before) to learn the description of the image.</a:t>
            </a:r>
          </a:p>
        </p:txBody>
      </p:sp>
    </p:spTree>
    <p:extLst>
      <p:ext uri="{BB962C8B-B14F-4D97-AF65-F5344CB8AC3E}">
        <p14:creationId xmlns:p14="http://schemas.microsoft.com/office/powerpoint/2010/main" val="4059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EE8BB7D-81BF-764D-7A0B-EFB34D48BBE4}"/>
              </a:ext>
            </a:extLst>
          </p:cNvPr>
          <p:cNvPicPr>
            <a:picLocks/>
          </p:cNvPicPr>
          <p:nvPr/>
        </p:nvPicPr>
        <p:blipFill>
          <a:blip r:embed="rId3"/>
          <a:stretch>
            <a:fillRect/>
          </a:stretch>
        </p:blipFill>
        <p:spPr>
          <a:xfrm>
            <a:off x="1439999" y="1440000"/>
            <a:ext cx="8640000" cy="3600000"/>
          </a:xfrm>
          <a:prstGeom prst="rect">
            <a:avLst/>
          </a:prstGeom>
        </p:spPr>
      </p:pic>
      <p:sp>
        <p:nvSpPr>
          <p:cNvPr id="9" name="Title 1">
            <a:extLst>
              <a:ext uri="{FF2B5EF4-FFF2-40B4-BE49-F238E27FC236}">
                <a16:creationId xmlns:a16="http://schemas.microsoft.com/office/drawing/2014/main" id="{1E106560-1037-8F1D-8EDE-6705D094E662}"/>
              </a:ext>
            </a:extLst>
          </p:cNvPr>
          <p:cNvSpPr txBox="1">
            <a:spLocks/>
          </p:cNvSpPr>
          <p:nvPr/>
        </p:nvSpPr>
        <p:spPr>
          <a:xfrm>
            <a:off x="239667" y="720000"/>
            <a:ext cx="11712665"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a:t>One neuron can be activated by one input or more. The neuron outputs one or more outputs to activate another one more neurons. Maybe you saw a lion and need to activate your legs to run out of there.</a:t>
            </a:r>
          </a:p>
        </p:txBody>
      </p:sp>
    </p:spTree>
    <p:extLst>
      <p:ext uri="{BB962C8B-B14F-4D97-AF65-F5344CB8AC3E}">
        <p14:creationId xmlns:p14="http://schemas.microsoft.com/office/powerpoint/2010/main" val="359807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DD3A35B-D7C9-7E24-2ABD-DF417AE0562B}"/>
              </a:ext>
            </a:extLst>
          </p:cNvPr>
          <p:cNvPicPr>
            <a:picLocks/>
          </p:cNvPicPr>
          <p:nvPr/>
        </p:nvPicPr>
        <p:blipFill>
          <a:blip r:embed="rId3"/>
          <a:stretch>
            <a:fillRect/>
          </a:stretch>
        </p:blipFill>
        <p:spPr>
          <a:xfrm>
            <a:off x="1440000" y="1440000"/>
            <a:ext cx="8640000" cy="3600000"/>
          </a:xfrm>
          <a:prstGeom prst="rect">
            <a:avLst/>
          </a:prstGeom>
        </p:spPr>
      </p:pic>
      <p:sp>
        <p:nvSpPr>
          <p:cNvPr id="16" name="Title 1">
            <a:extLst>
              <a:ext uri="{FF2B5EF4-FFF2-40B4-BE49-F238E27FC236}">
                <a16:creationId xmlns:a16="http://schemas.microsoft.com/office/drawing/2014/main" id="{53BD0121-0368-EC5C-172E-5734CC2B8F9F}"/>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Trying to understand what you saw, your neurons divide any scene into partitions and label each</a:t>
            </a:r>
          </a:p>
        </p:txBody>
      </p:sp>
    </p:spTree>
    <p:extLst>
      <p:ext uri="{BB962C8B-B14F-4D97-AF65-F5344CB8AC3E}">
        <p14:creationId xmlns:p14="http://schemas.microsoft.com/office/powerpoint/2010/main" val="684342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2F24C5-EC9F-55AD-7C49-C6017F325E8A}"/>
              </a:ext>
            </a:extLst>
          </p:cNvPr>
          <p:cNvPicPr>
            <a:picLocks/>
          </p:cNvPicPr>
          <p:nvPr/>
        </p:nvPicPr>
        <p:blipFill>
          <a:blip r:embed="rId3"/>
          <a:stretch>
            <a:fillRect/>
          </a:stretch>
        </p:blipFill>
        <p:spPr>
          <a:xfrm>
            <a:off x="1440000" y="1440000"/>
            <a:ext cx="8640000" cy="3600000"/>
          </a:xfrm>
          <a:prstGeom prst="rect">
            <a:avLst/>
          </a:prstGeom>
        </p:spPr>
      </p:pic>
      <p:sp>
        <p:nvSpPr>
          <p:cNvPr id="12" name="Title 1">
            <a:extLst>
              <a:ext uri="{FF2B5EF4-FFF2-40B4-BE49-F238E27FC236}">
                <a16:creationId xmlns:a16="http://schemas.microsoft.com/office/drawing/2014/main" id="{85CA3199-8992-0D55-D1EE-7FC94833F0E8}"/>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All labels/descriptions of the scene partitions in one neuron, decide its one or more outputs</a:t>
            </a:r>
          </a:p>
        </p:txBody>
      </p:sp>
    </p:spTree>
    <p:extLst>
      <p:ext uri="{BB962C8B-B14F-4D97-AF65-F5344CB8AC3E}">
        <p14:creationId xmlns:p14="http://schemas.microsoft.com/office/powerpoint/2010/main" val="220033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5A9D36-790C-F787-2C67-934D2CA5F6E0}"/>
              </a:ext>
            </a:extLst>
          </p:cNvPr>
          <p:cNvPicPr>
            <a:picLocks/>
          </p:cNvPicPr>
          <p:nvPr/>
        </p:nvPicPr>
        <p:blipFill>
          <a:blip r:embed="rId3"/>
          <a:stretch>
            <a:fillRect/>
          </a:stretch>
        </p:blipFill>
        <p:spPr>
          <a:xfrm>
            <a:off x="1439999" y="1440000"/>
            <a:ext cx="8640000" cy="3600000"/>
          </a:xfrm>
          <a:prstGeom prst="rect">
            <a:avLst/>
          </a:prstGeom>
        </p:spPr>
      </p:pic>
      <p:sp>
        <p:nvSpPr>
          <p:cNvPr id="13" name="Title 1">
            <a:extLst>
              <a:ext uri="{FF2B5EF4-FFF2-40B4-BE49-F238E27FC236}">
                <a16:creationId xmlns:a16="http://schemas.microsoft.com/office/drawing/2014/main" id="{F0B85F2D-5140-5512-70B0-3378AD2FFA8D}"/>
              </a:ext>
            </a:extLst>
          </p:cNvPr>
          <p:cNvSpPr txBox="1">
            <a:spLocks/>
          </p:cNvSpPr>
          <p:nvPr/>
        </p:nvSpPr>
        <p:spPr>
          <a:xfrm>
            <a:off x="720000" y="533400"/>
            <a:ext cx="10800000" cy="7200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dirty="0"/>
              <a:t>Weighting these inputs and outputs with your prior knowledge, your  brain decide the scene contents</a:t>
            </a:r>
          </a:p>
        </p:txBody>
      </p:sp>
    </p:spTree>
    <p:extLst>
      <p:ext uri="{BB962C8B-B14F-4D97-AF65-F5344CB8AC3E}">
        <p14:creationId xmlns:p14="http://schemas.microsoft.com/office/powerpoint/2010/main" val="135999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2.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1942</TotalTime>
  <Words>1157</Words>
  <Application>Microsoft Office PowerPoint</Application>
  <PresentationFormat>Widescreen</PresentationFormat>
  <Paragraphs>124</Paragraphs>
  <Slides>25</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Roboto Mono</vt:lpstr>
      <vt:lpstr>Times New Roman</vt:lpstr>
      <vt:lpstr>Children Friends 16x9</vt:lpstr>
      <vt:lpstr>AI for Kids</vt:lpstr>
      <vt:lpstr>Outline</vt:lpstr>
      <vt:lpstr>Artificial Neural Networks Behind AI latest advances</vt:lpstr>
      <vt:lpstr>Your eye (sensor) passes it to the brain when you see something. A neuron will be activated.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Ask students about the job they need to specialise in as they grow up?  Get them to experiment with the state of the Art AI capabilities today  Give them this presentation  Ask again about the job that they wish to have in the current AI developments.  Do you think Artificial Intelligence (AI) is better than Human Intelligence (ours)?  Should we stop learning because computers will learn for us?</vt:lpstr>
      <vt:lpstr>Five pictures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4</cp:revision>
  <dcterms:created xsi:type="dcterms:W3CDTF">2024-05-16T10:34:48Z</dcterms:created>
  <dcterms:modified xsi:type="dcterms:W3CDTF">2024-05-17T18:56:59Z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